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404800" cy="51206400"/>
  <p:notesSz cx="6858000" cy="9144000"/>
  <p:defaultTextStyle>
    <a:defPPr>
      <a:defRPr lang="en-US"/>
    </a:defPPr>
    <a:lvl1pPr marL="0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1pPr>
    <a:lvl2pPr marL="2508062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2pPr>
    <a:lvl3pPr marL="5016124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3pPr>
    <a:lvl4pPr marL="7524186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4pPr>
    <a:lvl5pPr marL="10032248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5pPr>
    <a:lvl6pPr marL="12540310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6pPr>
    <a:lvl7pPr marL="15048372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7pPr>
    <a:lvl8pPr marL="17556434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8pPr>
    <a:lvl9pPr marL="20064496" algn="l" defTabSz="5016124" rtl="0" eaLnBrk="1" latinLnBrk="0" hangingPunct="1">
      <a:defRPr sz="9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aron Aoyama" initials="ATA" lastIdx="3" clrIdx="0"/>
  <p:cmAuthor id="1" name="Aaron Aoyama" initials="A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82B4"/>
    <a:srgbClr val="009644"/>
    <a:srgbClr val="FF9797"/>
    <a:srgbClr val="FF5D5D"/>
    <a:srgbClr val="A2FF9B"/>
    <a:srgbClr val="70FF65"/>
    <a:srgbClr val="5AD85D"/>
    <a:srgbClr val="3B4A1E"/>
    <a:srgbClr val="674F83"/>
    <a:srgbClr val="745A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954" autoAdjust="0"/>
  </p:normalViewPr>
  <p:slideViewPr>
    <p:cSldViewPr>
      <p:cViewPr>
        <p:scale>
          <a:sx n="33" d="100"/>
          <a:sy n="33" d="100"/>
        </p:scale>
        <p:origin x="1344" y="-78"/>
      </p:cViewPr>
      <p:guideLst>
        <p:guide orient="horz" pos="16128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BC233-6890-4181-B09D-2B89A608756D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059E7-88EA-4FFB-A96A-B865CA45F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059E7-88EA-4FFB-A96A-B865CA45F0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5907180"/>
            <a:ext cx="32644080" cy="10976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29016960"/>
            <a:ext cx="26883360" cy="13086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08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01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52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0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540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048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556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064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2050633"/>
            <a:ext cx="8641080" cy="43691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2050633"/>
            <a:ext cx="25283160" cy="43691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4" y="32904857"/>
            <a:ext cx="32644080" cy="10170160"/>
          </a:xfrm>
        </p:spPr>
        <p:txBody>
          <a:bodyPr anchor="t"/>
          <a:lstStyle>
            <a:lvl1pPr algn="l">
              <a:defRPr sz="21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4" y="21703464"/>
            <a:ext cx="32644080" cy="11201397"/>
          </a:xfrm>
        </p:spPr>
        <p:txBody>
          <a:bodyPr anchor="b"/>
          <a:lstStyle>
            <a:lvl1pPr marL="0" indent="0">
              <a:buNone/>
              <a:defRPr sz="11000">
                <a:solidFill>
                  <a:schemeClr val="tx1">
                    <a:tint val="75000"/>
                  </a:schemeClr>
                </a:solidFill>
              </a:defRPr>
            </a:lvl1pPr>
            <a:lvl2pPr marL="2508062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2pPr>
            <a:lvl3pPr marL="5016124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3pPr>
            <a:lvl4pPr marL="752418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4pPr>
            <a:lvl5pPr marL="1003224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5pPr>
            <a:lvl6pPr marL="1254031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6pPr>
            <a:lvl7pPr marL="15048372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7pPr>
            <a:lvl8pPr marL="17556434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8pPr>
            <a:lvl9pPr marL="2006449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11948167"/>
            <a:ext cx="16962120" cy="33793857"/>
          </a:xfrm>
        </p:spPr>
        <p:txBody>
          <a:bodyPr/>
          <a:lstStyle>
            <a:lvl1pPr>
              <a:defRPr sz="15400"/>
            </a:lvl1pPr>
            <a:lvl2pPr>
              <a:defRPr sz="13200"/>
            </a:lvl2pPr>
            <a:lvl3pPr>
              <a:defRPr sz="110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11948167"/>
            <a:ext cx="16962120" cy="33793857"/>
          </a:xfrm>
        </p:spPr>
        <p:txBody>
          <a:bodyPr/>
          <a:lstStyle>
            <a:lvl1pPr>
              <a:defRPr sz="15400"/>
            </a:lvl1pPr>
            <a:lvl2pPr>
              <a:defRPr sz="13200"/>
            </a:lvl2pPr>
            <a:lvl3pPr>
              <a:defRPr sz="110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2" y="11462177"/>
            <a:ext cx="16968789" cy="4776890"/>
          </a:xfrm>
        </p:spPr>
        <p:txBody>
          <a:bodyPr anchor="b"/>
          <a:lstStyle>
            <a:lvl1pPr marL="0" indent="0">
              <a:buNone/>
              <a:defRPr sz="13200" b="1"/>
            </a:lvl1pPr>
            <a:lvl2pPr marL="2508062" indent="0">
              <a:buNone/>
              <a:defRPr sz="11000" b="1"/>
            </a:lvl2pPr>
            <a:lvl3pPr marL="5016124" indent="0">
              <a:buNone/>
              <a:defRPr sz="9900" b="1"/>
            </a:lvl3pPr>
            <a:lvl4pPr marL="7524186" indent="0">
              <a:buNone/>
              <a:defRPr sz="8800" b="1"/>
            </a:lvl4pPr>
            <a:lvl5pPr marL="10032248" indent="0">
              <a:buNone/>
              <a:defRPr sz="8800" b="1"/>
            </a:lvl5pPr>
            <a:lvl6pPr marL="12540310" indent="0">
              <a:buNone/>
              <a:defRPr sz="8800" b="1"/>
            </a:lvl6pPr>
            <a:lvl7pPr marL="15048372" indent="0">
              <a:buNone/>
              <a:defRPr sz="8800" b="1"/>
            </a:lvl7pPr>
            <a:lvl8pPr marL="17556434" indent="0">
              <a:buNone/>
              <a:defRPr sz="8800" b="1"/>
            </a:lvl8pPr>
            <a:lvl9pPr marL="20064496" indent="0">
              <a:buNone/>
              <a:defRPr sz="8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2" y="16239067"/>
            <a:ext cx="16968789" cy="29502950"/>
          </a:xfrm>
        </p:spPr>
        <p:txBody>
          <a:bodyPr/>
          <a:lstStyle>
            <a:lvl1pPr>
              <a:defRPr sz="13200"/>
            </a:lvl1pPr>
            <a:lvl2pPr>
              <a:defRPr sz="11000"/>
            </a:lvl2pPr>
            <a:lvl3pPr>
              <a:defRPr sz="99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8" y="11462177"/>
            <a:ext cx="16975456" cy="4776890"/>
          </a:xfrm>
        </p:spPr>
        <p:txBody>
          <a:bodyPr anchor="b"/>
          <a:lstStyle>
            <a:lvl1pPr marL="0" indent="0">
              <a:buNone/>
              <a:defRPr sz="13200" b="1"/>
            </a:lvl1pPr>
            <a:lvl2pPr marL="2508062" indent="0">
              <a:buNone/>
              <a:defRPr sz="11000" b="1"/>
            </a:lvl2pPr>
            <a:lvl3pPr marL="5016124" indent="0">
              <a:buNone/>
              <a:defRPr sz="9900" b="1"/>
            </a:lvl3pPr>
            <a:lvl4pPr marL="7524186" indent="0">
              <a:buNone/>
              <a:defRPr sz="8800" b="1"/>
            </a:lvl4pPr>
            <a:lvl5pPr marL="10032248" indent="0">
              <a:buNone/>
              <a:defRPr sz="8800" b="1"/>
            </a:lvl5pPr>
            <a:lvl6pPr marL="12540310" indent="0">
              <a:buNone/>
              <a:defRPr sz="8800" b="1"/>
            </a:lvl6pPr>
            <a:lvl7pPr marL="15048372" indent="0">
              <a:buNone/>
              <a:defRPr sz="8800" b="1"/>
            </a:lvl7pPr>
            <a:lvl8pPr marL="17556434" indent="0">
              <a:buNone/>
              <a:defRPr sz="8800" b="1"/>
            </a:lvl8pPr>
            <a:lvl9pPr marL="20064496" indent="0">
              <a:buNone/>
              <a:defRPr sz="8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8" y="16239067"/>
            <a:ext cx="16975456" cy="29502950"/>
          </a:xfrm>
        </p:spPr>
        <p:txBody>
          <a:bodyPr/>
          <a:lstStyle>
            <a:lvl1pPr>
              <a:defRPr sz="13200"/>
            </a:lvl1pPr>
            <a:lvl2pPr>
              <a:defRPr sz="11000"/>
            </a:lvl2pPr>
            <a:lvl3pPr>
              <a:defRPr sz="99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3" y="2038773"/>
            <a:ext cx="12634914" cy="8676640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2" y="2038777"/>
            <a:ext cx="21469350" cy="43703244"/>
          </a:xfrm>
        </p:spPr>
        <p:txBody>
          <a:bodyPr/>
          <a:lstStyle>
            <a:lvl1pPr>
              <a:defRPr sz="17600"/>
            </a:lvl1pPr>
            <a:lvl2pPr>
              <a:defRPr sz="15400"/>
            </a:lvl2pPr>
            <a:lvl3pPr>
              <a:defRPr sz="13200"/>
            </a:lvl3pPr>
            <a:lvl4pPr>
              <a:defRPr sz="11000"/>
            </a:lvl4pPr>
            <a:lvl5pPr>
              <a:defRPr sz="11000"/>
            </a:lvl5pPr>
            <a:lvl6pPr>
              <a:defRPr sz="11000"/>
            </a:lvl6pPr>
            <a:lvl7pPr>
              <a:defRPr sz="11000"/>
            </a:lvl7pPr>
            <a:lvl8pPr>
              <a:defRPr sz="11000"/>
            </a:lvl8pPr>
            <a:lvl9pPr>
              <a:defRPr sz="1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3" y="10715417"/>
            <a:ext cx="12634914" cy="35026604"/>
          </a:xfrm>
        </p:spPr>
        <p:txBody>
          <a:bodyPr/>
          <a:lstStyle>
            <a:lvl1pPr marL="0" indent="0">
              <a:buNone/>
              <a:defRPr sz="7700"/>
            </a:lvl1pPr>
            <a:lvl2pPr marL="2508062" indent="0">
              <a:buNone/>
              <a:defRPr sz="6600"/>
            </a:lvl2pPr>
            <a:lvl3pPr marL="5016124" indent="0">
              <a:buNone/>
              <a:defRPr sz="5500"/>
            </a:lvl3pPr>
            <a:lvl4pPr marL="7524186" indent="0">
              <a:buNone/>
              <a:defRPr sz="4900"/>
            </a:lvl4pPr>
            <a:lvl5pPr marL="10032248" indent="0">
              <a:buNone/>
              <a:defRPr sz="4900"/>
            </a:lvl5pPr>
            <a:lvl6pPr marL="12540310" indent="0">
              <a:buNone/>
              <a:defRPr sz="4900"/>
            </a:lvl6pPr>
            <a:lvl7pPr marL="15048372" indent="0">
              <a:buNone/>
              <a:defRPr sz="4900"/>
            </a:lvl7pPr>
            <a:lvl8pPr marL="17556434" indent="0">
              <a:buNone/>
              <a:defRPr sz="4900"/>
            </a:lvl8pPr>
            <a:lvl9pPr marL="20064496" indent="0">
              <a:buNone/>
              <a:defRPr sz="4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09" y="35844480"/>
            <a:ext cx="23042880" cy="4231644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09" y="4575387"/>
            <a:ext cx="23042880" cy="30723840"/>
          </a:xfrm>
        </p:spPr>
        <p:txBody>
          <a:bodyPr/>
          <a:lstStyle>
            <a:lvl1pPr marL="0" indent="0">
              <a:buNone/>
              <a:defRPr sz="17600"/>
            </a:lvl1pPr>
            <a:lvl2pPr marL="2508062" indent="0">
              <a:buNone/>
              <a:defRPr sz="15400"/>
            </a:lvl2pPr>
            <a:lvl3pPr marL="5016124" indent="0">
              <a:buNone/>
              <a:defRPr sz="13200"/>
            </a:lvl3pPr>
            <a:lvl4pPr marL="7524186" indent="0">
              <a:buNone/>
              <a:defRPr sz="11000"/>
            </a:lvl4pPr>
            <a:lvl5pPr marL="10032248" indent="0">
              <a:buNone/>
              <a:defRPr sz="11000"/>
            </a:lvl5pPr>
            <a:lvl6pPr marL="12540310" indent="0">
              <a:buNone/>
              <a:defRPr sz="11000"/>
            </a:lvl6pPr>
            <a:lvl7pPr marL="15048372" indent="0">
              <a:buNone/>
              <a:defRPr sz="11000"/>
            </a:lvl7pPr>
            <a:lvl8pPr marL="17556434" indent="0">
              <a:buNone/>
              <a:defRPr sz="11000"/>
            </a:lvl8pPr>
            <a:lvl9pPr marL="20064496" indent="0">
              <a:buNone/>
              <a:defRPr sz="11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09" y="40076127"/>
            <a:ext cx="23042880" cy="6009637"/>
          </a:xfrm>
        </p:spPr>
        <p:txBody>
          <a:bodyPr/>
          <a:lstStyle>
            <a:lvl1pPr marL="0" indent="0">
              <a:buNone/>
              <a:defRPr sz="7700"/>
            </a:lvl1pPr>
            <a:lvl2pPr marL="2508062" indent="0">
              <a:buNone/>
              <a:defRPr sz="6600"/>
            </a:lvl2pPr>
            <a:lvl3pPr marL="5016124" indent="0">
              <a:buNone/>
              <a:defRPr sz="5500"/>
            </a:lvl3pPr>
            <a:lvl4pPr marL="7524186" indent="0">
              <a:buNone/>
              <a:defRPr sz="4900"/>
            </a:lvl4pPr>
            <a:lvl5pPr marL="10032248" indent="0">
              <a:buNone/>
              <a:defRPr sz="4900"/>
            </a:lvl5pPr>
            <a:lvl6pPr marL="12540310" indent="0">
              <a:buNone/>
              <a:defRPr sz="4900"/>
            </a:lvl6pPr>
            <a:lvl7pPr marL="15048372" indent="0">
              <a:buNone/>
              <a:defRPr sz="4900"/>
            </a:lvl7pPr>
            <a:lvl8pPr marL="17556434" indent="0">
              <a:buNone/>
              <a:defRPr sz="4900"/>
            </a:lvl8pPr>
            <a:lvl9pPr marL="20064496" indent="0">
              <a:buNone/>
              <a:defRPr sz="4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2050630"/>
            <a:ext cx="34564320" cy="8534400"/>
          </a:xfrm>
          <a:prstGeom prst="rect">
            <a:avLst/>
          </a:prstGeom>
        </p:spPr>
        <p:txBody>
          <a:bodyPr vert="horz" lIns="501612" tIns="250806" rIns="501612" bIns="2508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11948167"/>
            <a:ext cx="34564320" cy="33793857"/>
          </a:xfrm>
          <a:prstGeom prst="rect">
            <a:avLst/>
          </a:prstGeom>
        </p:spPr>
        <p:txBody>
          <a:bodyPr vert="horz" lIns="501612" tIns="250806" rIns="501612" bIns="2508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47460753"/>
            <a:ext cx="8961120" cy="2726267"/>
          </a:xfrm>
          <a:prstGeom prst="rect">
            <a:avLst/>
          </a:prstGeom>
        </p:spPr>
        <p:txBody>
          <a:bodyPr vert="horz" lIns="501612" tIns="250806" rIns="501612" bIns="250806" rtlCol="0" anchor="ctr"/>
          <a:lstStyle>
            <a:lvl1pPr algn="l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36988-50DD-47D5-8D44-251B122D206A}" type="datetimeFigureOut">
              <a:rPr lang="en-US" smtClean="0"/>
              <a:pPr/>
              <a:t>10/27/2008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47460753"/>
            <a:ext cx="12161520" cy="2726267"/>
          </a:xfrm>
          <a:prstGeom prst="rect">
            <a:avLst/>
          </a:prstGeom>
        </p:spPr>
        <p:txBody>
          <a:bodyPr vert="horz" lIns="501612" tIns="250806" rIns="501612" bIns="250806" rtlCol="0" anchor="ctr"/>
          <a:lstStyle>
            <a:lvl1pPr algn="ct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47460753"/>
            <a:ext cx="8961120" cy="2726267"/>
          </a:xfrm>
          <a:prstGeom prst="rect">
            <a:avLst/>
          </a:prstGeom>
        </p:spPr>
        <p:txBody>
          <a:bodyPr vert="horz" lIns="501612" tIns="250806" rIns="501612" bIns="250806" rtlCol="0" anchor="ctr"/>
          <a:lstStyle>
            <a:lvl1pPr algn="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2BD0D-169D-4E79-8896-91849D654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16124" rtl="0" eaLnBrk="1" latinLnBrk="0" hangingPunct="1">
        <a:spcBef>
          <a:spcPct val="0"/>
        </a:spcBef>
        <a:buNone/>
        <a:defRPr sz="2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1047" indent="-1881047" algn="l" defTabSz="5016124" rtl="0" eaLnBrk="1" latinLnBrk="0" hangingPunct="1">
        <a:spcBef>
          <a:spcPct val="20000"/>
        </a:spcBef>
        <a:buFont typeface="Arial" pitchFamily="34" charset="0"/>
        <a:buChar char="•"/>
        <a:defRPr sz="17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5601" indent="-1567539" algn="l" defTabSz="5016124" rtl="0" eaLnBrk="1" latinLnBrk="0" hangingPunct="1">
        <a:spcBef>
          <a:spcPct val="20000"/>
        </a:spcBef>
        <a:buFont typeface="Arial" pitchFamily="34" charset="0"/>
        <a:buChar char="–"/>
        <a:defRPr sz="154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155" indent="-1254031" algn="l" defTabSz="5016124" rtl="0" eaLnBrk="1" latinLnBrk="0" hangingPunct="1">
        <a:spcBef>
          <a:spcPct val="20000"/>
        </a:spcBef>
        <a:buFont typeface="Arial" pitchFamily="34" charset="0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3pPr>
      <a:lvl4pPr marL="8778217" indent="-1254031" algn="l" defTabSz="5016124" rtl="0" eaLnBrk="1" latinLnBrk="0" hangingPunct="1">
        <a:spcBef>
          <a:spcPct val="20000"/>
        </a:spcBef>
        <a:buFont typeface="Arial" pitchFamily="34" charset="0"/>
        <a:buChar char="–"/>
        <a:defRPr sz="1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286279" indent="-1254031" algn="l" defTabSz="5016124" rtl="0" eaLnBrk="1" latinLnBrk="0" hangingPunct="1">
        <a:spcBef>
          <a:spcPct val="20000"/>
        </a:spcBef>
        <a:buFont typeface="Arial" pitchFamily="34" charset="0"/>
        <a:buChar char="»"/>
        <a:defRPr sz="1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794341" indent="-1254031" algn="l" defTabSz="501612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302403" indent="-1254031" algn="l" defTabSz="501612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810465" indent="-1254031" algn="l" defTabSz="501612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18527" indent="-1254031" algn="l" defTabSz="5016124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1pPr>
      <a:lvl2pPr marL="2508062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2pPr>
      <a:lvl3pPr marL="5016124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7524186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32248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40310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5048372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7556434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20064496" algn="l" defTabSz="5016124" rtl="0" eaLnBrk="1" latinLnBrk="0" hangingPunct="1"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50" Type="http://schemas.openxmlformats.org/officeDocument/2006/relationships/image" Target="../media/image48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41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jpe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8" Type="http://schemas.openxmlformats.org/officeDocument/2006/relationships/image" Target="../media/image6.png"/><Relationship Id="rId51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6243755" y="7315200"/>
            <a:ext cx="14313877" cy="1196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6457700" y="7548265"/>
            <a:ext cx="13839091" cy="909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761786" y="12115800"/>
            <a:ext cx="7631723" cy="6934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648199" y="7543800"/>
            <a:ext cx="13458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Global Performance Statistics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396156" y="8763000"/>
            <a:ext cx="13997352" cy="472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5123" y="7315200"/>
            <a:ext cx="15380677" cy="1196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820614" y="7548265"/>
            <a:ext cx="14800385" cy="909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642410" y="7543800"/>
            <a:ext cx="5156793" cy="91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Introduction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0615" y="8686800"/>
            <a:ext cx="8094785" cy="7467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861000" y="7315200"/>
            <a:ext cx="7040880" cy="12877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31113632" y="7548265"/>
            <a:ext cx="6535617" cy="1714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1799432" y="7543800"/>
            <a:ext cx="51640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Mechanical </a:t>
            </a:r>
          </a:p>
          <a:p>
            <a:pPr algn="ctr"/>
            <a:r>
              <a:rPr lang="en-US" sz="5400" dirty="0" smtClean="0">
                <a:latin typeface="Arial Rounded MT Bold" pitchFamily="34" charset="0"/>
              </a:rPr>
              <a:t>Properties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025123" y="9525000"/>
            <a:ext cx="6693877" cy="10515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25069800" y="38938200"/>
            <a:ext cx="12877800" cy="1196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25372159" y="39247465"/>
            <a:ext cx="1227308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8942217" y="39243000"/>
            <a:ext cx="5132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Summary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374600" y="40386000"/>
            <a:ext cx="12344400" cy="10134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629400" y="19735800"/>
            <a:ext cx="15621000" cy="11963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33400" y="19659600"/>
            <a:ext cx="5715000" cy="1203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754281" y="19888200"/>
            <a:ext cx="5273238" cy="2628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990600" y="19888200"/>
            <a:ext cx="480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Thermo-Structural </a:t>
            </a:r>
          </a:p>
          <a:p>
            <a:pPr algn="ctr"/>
            <a:r>
              <a:rPr lang="en-US" sz="5400" dirty="0" smtClean="0">
                <a:latin typeface="Arial Rounded MT Bold" pitchFamily="34" charset="0"/>
              </a:rPr>
              <a:t>Analysis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8200" y="25222200"/>
            <a:ext cx="4953000" cy="624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Hibachi Component.png"/>
          <p:cNvPicPr>
            <a:picLocks noChangeAspect="1"/>
          </p:cNvPicPr>
          <p:nvPr/>
        </p:nvPicPr>
        <p:blipFill>
          <a:blip r:embed="rId3"/>
          <a:srcRect l="4378" r="1498"/>
          <a:stretch>
            <a:fillRect/>
          </a:stretch>
        </p:blipFill>
        <p:spPr>
          <a:xfrm>
            <a:off x="9144000" y="9448800"/>
            <a:ext cx="6553200" cy="39624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8" name="Rectangle 37"/>
          <p:cNvSpPr/>
          <p:nvPr/>
        </p:nvSpPr>
        <p:spPr>
          <a:xfrm>
            <a:off x="7010400" y="14935200"/>
            <a:ext cx="4572000" cy="4191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 descr="Loading Diagr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14859000"/>
            <a:ext cx="4391571" cy="434608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0591800" y="8763000"/>
            <a:ext cx="452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Hibachi Foil Geometry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1811000" y="14325600"/>
            <a:ext cx="3886200" cy="472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 descr="GPS 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78089" y="8305804"/>
            <a:ext cx="8428666" cy="5357941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31165801" y="16459200"/>
          <a:ext cx="6400799" cy="3410262"/>
        </p:xfrm>
        <a:graphic>
          <a:graphicData uri="http://schemas.openxmlformats.org/drawingml/2006/table">
            <a:tbl>
              <a:tblPr/>
              <a:tblGrid>
                <a:gridCol w="1859690"/>
                <a:gridCol w="1513703"/>
                <a:gridCol w="1225379"/>
                <a:gridCol w="1802027"/>
              </a:tblGrid>
              <a:tr h="643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Test Temp. &amp; Condition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 (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GPa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2000" b="1" baseline="-25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tan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(GPa)</a:t>
                      </a:r>
                      <a:endParaRPr lang="en-US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Yield (</a:t>
                      </a:r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MPa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NRL 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Data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629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aseline="300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as received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39.16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2.26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310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535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aseline="30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    exposed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36.82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1.27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434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629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400 </a:t>
                      </a:r>
                      <a:r>
                        <a:rPr lang="en-US" sz="2000" baseline="30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  as received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12.59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3.29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209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535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400 </a:t>
                      </a:r>
                      <a:r>
                        <a:rPr lang="en-US" sz="2000" baseline="300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US" sz="20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exposed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17.22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8.41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365</a:t>
                      </a:r>
                    </a:p>
                  </a:txBody>
                  <a:tcPr marL="73855" marR="738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44" name="Picture 43" descr="stress-strain.jpg"/>
          <p:cNvPicPr>
            <a:picLocks noChangeAspect="1"/>
          </p:cNvPicPr>
          <p:nvPr/>
        </p:nvPicPr>
        <p:blipFill>
          <a:blip r:embed="rId6"/>
          <a:srcRect r="9161"/>
          <a:stretch>
            <a:fillRect/>
          </a:stretch>
        </p:blipFill>
        <p:spPr>
          <a:xfrm>
            <a:off x="31344577" y="12179807"/>
            <a:ext cx="6054969" cy="413053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31265445" y="9601200"/>
            <a:ext cx="630115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Young’s Modulus (E) and Tangent</a:t>
            </a:r>
          </a:p>
          <a:p>
            <a:r>
              <a:rPr lang="en-US" sz="3100" dirty="0" smtClean="0">
                <a:solidFill>
                  <a:schemeClr val="bg1"/>
                </a:solidFill>
              </a:rPr>
              <a:t>  Modulus (</a:t>
            </a:r>
            <a:r>
              <a:rPr lang="en-US" sz="3100" dirty="0" err="1" smtClean="0">
                <a:solidFill>
                  <a:schemeClr val="bg1"/>
                </a:solidFill>
              </a:rPr>
              <a:t>E</a:t>
            </a:r>
            <a:r>
              <a:rPr lang="en-US" sz="3100" baseline="-25000" dirty="0" err="1" smtClean="0">
                <a:solidFill>
                  <a:schemeClr val="bg1"/>
                </a:solidFill>
              </a:rPr>
              <a:t>tan</a:t>
            </a:r>
            <a:r>
              <a:rPr lang="en-US" sz="3100" dirty="0" smtClean="0">
                <a:solidFill>
                  <a:schemeClr val="bg1"/>
                </a:solidFill>
              </a:rPr>
              <a:t>) estimated based on </a:t>
            </a:r>
          </a:p>
          <a:p>
            <a:r>
              <a:rPr lang="en-US" sz="3100" dirty="0" smtClean="0">
                <a:solidFill>
                  <a:schemeClr val="bg1"/>
                </a:solidFill>
              </a:rPr>
              <a:t>  NRL data.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Shell elements used for elastic and </a:t>
            </a:r>
          </a:p>
          <a:p>
            <a:r>
              <a:rPr lang="en-US" sz="3100" dirty="0" smtClean="0">
                <a:solidFill>
                  <a:schemeClr val="bg1"/>
                </a:solidFill>
              </a:rPr>
              <a:t>  plastic analysis.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887200" y="14461153"/>
            <a:ext cx="386861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u="sng" dirty="0" smtClean="0">
                <a:solidFill>
                  <a:schemeClr val="bg1"/>
                </a:solidFill>
              </a:rPr>
              <a:t>Temperatures: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</a:t>
            </a:r>
            <a:r>
              <a:rPr lang="en-US" sz="2600" dirty="0" err="1" smtClean="0">
                <a:solidFill>
                  <a:schemeClr val="bg1"/>
                </a:solidFill>
              </a:rPr>
              <a:t>T</a:t>
            </a:r>
            <a:r>
              <a:rPr lang="en-US" sz="2600" baseline="-25000" dirty="0" err="1" smtClean="0">
                <a:solidFill>
                  <a:schemeClr val="bg1"/>
                </a:solidFill>
              </a:rPr>
              <a:t>foil</a:t>
            </a:r>
            <a:r>
              <a:rPr lang="en-US" sz="2600" dirty="0" smtClean="0">
                <a:solidFill>
                  <a:schemeClr val="bg1"/>
                </a:solidFill>
              </a:rPr>
              <a:t> ≈ 180˚C - 450˚C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</a:t>
            </a:r>
            <a:r>
              <a:rPr lang="el-GR" sz="2600" dirty="0" smtClean="0">
                <a:solidFill>
                  <a:schemeClr val="bg1"/>
                </a:solidFill>
              </a:rPr>
              <a:t>Δ</a:t>
            </a:r>
            <a:r>
              <a:rPr lang="en-US" sz="2600" dirty="0" err="1" smtClean="0">
                <a:solidFill>
                  <a:schemeClr val="bg1"/>
                </a:solidFill>
              </a:rPr>
              <a:t>t</a:t>
            </a:r>
            <a:r>
              <a:rPr lang="en-US" sz="2600" baseline="-25000" dirty="0" err="1" smtClean="0">
                <a:solidFill>
                  <a:schemeClr val="bg1"/>
                </a:solidFill>
              </a:rPr>
              <a:t>foil</a:t>
            </a:r>
            <a:r>
              <a:rPr lang="en-US" sz="2600" baseline="-25000" dirty="0" smtClean="0">
                <a:solidFill>
                  <a:schemeClr val="bg1"/>
                </a:solidFill>
              </a:rPr>
              <a:t> </a:t>
            </a:r>
            <a:r>
              <a:rPr lang="en-US" sz="2600" dirty="0" smtClean="0">
                <a:solidFill>
                  <a:schemeClr val="bg1"/>
                </a:solidFill>
              </a:rPr>
              <a:t>≈ 30˚C (swing/shot)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u="sng" dirty="0" smtClean="0">
                <a:solidFill>
                  <a:schemeClr val="bg1"/>
                </a:solidFill>
              </a:rPr>
              <a:t>Laser Gas Pressure: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P ≈ 20 psi (0.138 </a:t>
            </a:r>
            <a:r>
              <a:rPr lang="en-US" sz="2600" dirty="0" err="1" smtClean="0">
                <a:solidFill>
                  <a:schemeClr val="bg1"/>
                </a:solidFill>
              </a:rPr>
              <a:t>Mpa</a:t>
            </a:r>
            <a:r>
              <a:rPr lang="en-US" sz="2600" dirty="0" smtClean="0">
                <a:solidFill>
                  <a:schemeClr val="bg1"/>
                </a:solidFill>
              </a:rPr>
              <a:t>)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u="sng" dirty="0" smtClean="0">
                <a:solidFill>
                  <a:schemeClr val="bg1"/>
                </a:solidFill>
              </a:rPr>
              <a:t>Times: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f = 5 Hz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</a:t>
            </a:r>
            <a:r>
              <a:rPr lang="el-GR" sz="2600" dirty="0" smtClean="0">
                <a:solidFill>
                  <a:schemeClr val="bg1"/>
                </a:solidFill>
              </a:rPr>
              <a:t>Δ</a:t>
            </a:r>
            <a:r>
              <a:rPr lang="en-US" sz="2600" dirty="0" smtClean="0">
                <a:solidFill>
                  <a:schemeClr val="bg1"/>
                </a:solidFill>
              </a:rPr>
              <a:t> ≈ 140 ns (heating)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    </a:t>
            </a:r>
            <a:r>
              <a:rPr lang="el-GR" sz="2600" dirty="0" smtClean="0">
                <a:solidFill>
                  <a:schemeClr val="bg1"/>
                </a:solidFill>
              </a:rPr>
              <a:t>Δ</a:t>
            </a:r>
            <a:r>
              <a:rPr lang="en-US" sz="2600" dirty="0" smtClean="0">
                <a:solidFill>
                  <a:schemeClr val="bg1"/>
                </a:solidFill>
              </a:rPr>
              <a:t> ≈ 10 </a:t>
            </a:r>
            <a:r>
              <a:rPr lang="el-GR" sz="2600" dirty="0" smtClean="0">
                <a:solidFill>
                  <a:schemeClr val="bg1"/>
                </a:solidFill>
              </a:rPr>
              <a:t>μ</a:t>
            </a:r>
            <a:r>
              <a:rPr lang="en-US" sz="2600" dirty="0" smtClean="0">
                <a:solidFill>
                  <a:schemeClr val="bg1"/>
                </a:solidFill>
              </a:rPr>
              <a:t>s (mechanical)</a:t>
            </a:r>
          </a:p>
          <a:p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54338" y="9350038"/>
            <a:ext cx="648286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</a:rPr>
              <a:t>For runs: 5/13/2004 to 1/16/2008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447,963 shots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63 different foils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33 foil failures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18 failures due to holes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15 failures due to “blows”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bg1"/>
                </a:solidFill>
              </a:rPr>
              <a:t>Max: ~25,000 shots (no wrinkles)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14400" y="16290191"/>
            <a:ext cx="5715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u="sng" dirty="0" smtClean="0">
                <a:solidFill>
                  <a:schemeClr val="bg1"/>
                </a:solidFill>
              </a:rPr>
              <a:t>Foil Characteristics: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Stainless steel 304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Temper: ANN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Finish: 4F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Thickness: 0.001 in (25 </a:t>
            </a:r>
            <a:r>
              <a:rPr lang="el-GR" sz="2600" dirty="0" smtClean="0">
                <a:solidFill>
                  <a:schemeClr val="bg1"/>
                </a:solidFill>
              </a:rPr>
              <a:t>μ</a:t>
            </a:r>
            <a:r>
              <a:rPr lang="en-US" sz="2600" dirty="0" smtClean="0">
                <a:solidFill>
                  <a:schemeClr val="bg1"/>
                </a:solidFill>
              </a:rPr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Foil is pinhole free, and appears to have uniform thickness within 2%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</p:txBody>
      </p:sp>
      <p:pic>
        <p:nvPicPr>
          <p:cNvPr id="49" name="Picture 48" descr="GPS 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43850" y="13868400"/>
            <a:ext cx="7788550" cy="4905475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22778197" y="13335000"/>
            <a:ext cx="7612028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6396154" y="13639800"/>
            <a:ext cx="6119445" cy="541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Picture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553963" y="13688895"/>
            <a:ext cx="5861992" cy="391330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6196862" y="17754604"/>
            <a:ext cx="607255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611600" y="17449800"/>
            <a:ext cx="57912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chemeClr val="bg1"/>
                </a:solidFill>
              </a:rPr>
              <a:t>In-situ stress-strain measurements</a:t>
            </a:r>
          </a:p>
          <a:p>
            <a:r>
              <a:rPr lang="en-US" sz="3100" dirty="0" smtClean="0">
                <a:solidFill>
                  <a:schemeClr val="bg1"/>
                </a:solidFill>
              </a:rPr>
              <a:t>show more consistency than professional data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66799" y="25374600"/>
            <a:ext cx="4431323" cy="5960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b="1" u="sng" dirty="0" smtClean="0">
                <a:solidFill>
                  <a:schemeClr val="bg1"/>
                </a:solidFill>
              </a:rPr>
              <a:t>Four Models:</a:t>
            </a:r>
            <a:endParaRPr lang="en-US" sz="3100" b="1" dirty="0" smtClean="0">
              <a:solidFill>
                <a:schemeClr val="bg1"/>
              </a:solidFill>
            </a:endParaRP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Flat Foil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</a:rPr>
              <a:t>Curved Foil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4">
                    <a:lumMod val="75000"/>
                  </a:schemeClr>
                </a:solidFill>
              </a:rPr>
              <a:t>Flat Foil &amp; Curved Support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rgbClr val="009644"/>
                </a:solidFill>
              </a:rPr>
              <a:t>Scalloped Foil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1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100" u="sng" dirty="0" smtClean="0">
                <a:solidFill>
                  <a:schemeClr val="bg1"/>
                </a:solidFill>
              </a:rPr>
              <a:t>Analysis</a:t>
            </a:r>
            <a:endParaRPr lang="en-US" sz="3100" dirty="0" smtClean="0">
              <a:solidFill>
                <a:schemeClr val="bg1"/>
              </a:solidFill>
            </a:endParaRPr>
          </a:p>
          <a:p>
            <a:pPr marL="406400" indent="-228600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bg1"/>
                </a:solidFill>
              </a:rPr>
              <a:t>Shell Elements</a:t>
            </a:r>
          </a:p>
          <a:p>
            <a:pPr marL="406400" indent="-228600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bg1"/>
                </a:solidFill>
              </a:rPr>
              <a:t>Pressure</a:t>
            </a:r>
          </a:p>
          <a:p>
            <a:pPr marL="406400" indent="-228600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bg1"/>
                </a:solidFill>
              </a:rPr>
              <a:t>Thermal </a:t>
            </a:r>
          </a:p>
          <a:p>
            <a:pPr marL="406400" indent="-228600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bg1"/>
                </a:solidFill>
              </a:rPr>
              <a:t>Pressure +Thermal</a:t>
            </a:r>
          </a:p>
          <a:p>
            <a:pPr marL="406400" indent="-228600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bg1"/>
                </a:solidFill>
              </a:rPr>
              <a:t>Linear/Non-linear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0600" y="22668399"/>
            <a:ext cx="480059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chemeClr val="bg1"/>
                </a:solidFill>
              </a:rPr>
              <a:t>FEM analysis is performed on a variety of geometrical models and analysis types using ANSYS </a:t>
            </a:r>
            <a:r>
              <a:rPr lang="en-US" sz="3100" dirty="0" err="1" smtClean="0">
                <a:solidFill>
                  <a:schemeClr val="bg1"/>
                </a:solidFill>
              </a:rPr>
              <a:t>Multiphysics</a:t>
            </a:r>
            <a:r>
              <a:rPr lang="en-US" sz="3100" dirty="0" smtClean="0">
                <a:solidFill>
                  <a:schemeClr val="bg1"/>
                </a:solidFill>
              </a:rPr>
              <a:t> and </a:t>
            </a:r>
            <a:r>
              <a:rPr lang="en-US" sz="3100" dirty="0" err="1" smtClean="0">
                <a:solidFill>
                  <a:schemeClr val="bg1"/>
                </a:solidFill>
              </a:rPr>
              <a:t>COSMOSWorks</a:t>
            </a:r>
            <a:r>
              <a:rPr lang="en-US" sz="3100" dirty="0" smtClean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2783800" y="20421600"/>
            <a:ext cx="15087600" cy="18059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33400" y="32004000"/>
            <a:ext cx="21717000" cy="8305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533400" y="40614600"/>
            <a:ext cx="24155400" cy="10287000"/>
          </a:xfrm>
          <a:prstGeom prst="rect">
            <a:avLst/>
          </a:prstGeom>
          <a:solidFill>
            <a:srgbClr val="009644"/>
          </a:solidFill>
          <a:ln>
            <a:solidFill>
              <a:srgbClr val="3B4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ounded Rectangle 63"/>
          <p:cNvSpPr/>
          <p:nvPr/>
        </p:nvSpPr>
        <p:spPr>
          <a:xfrm>
            <a:off x="901565" y="40914936"/>
            <a:ext cx="7467600" cy="91440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888730" y="40910470"/>
            <a:ext cx="7493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Model 4: Scalloped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7210426" y="609600"/>
            <a:ext cx="23983949" cy="338455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13203" tIns="56601" rIns="113203" bIns="56601"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867400" y="773306"/>
            <a:ext cx="26670000" cy="2884297"/>
          </a:xfrm>
          <a:prstGeom prst="rect">
            <a:avLst/>
          </a:prstGeom>
          <a:noFill/>
        </p:spPr>
        <p:txBody>
          <a:bodyPr wrap="square" lIns="113203" tIns="56601" rIns="113203" bIns="56601" rtlCol="0">
            <a:spAutoFit/>
          </a:bodyPr>
          <a:lstStyle/>
          <a:p>
            <a:pPr algn="ctr"/>
            <a:r>
              <a:rPr lang="en-US" sz="9000" b="1" dirty="0" smtClean="0">
                <a:solidFill>
                  <a:srgbClr val="FFFF00"/>
                </a:solidFill>
                <a:latin typeface="Constantia" pitchFamily="18" charset="0"/>
              </a:rPr>
              <a:t>Thermo-mechanical Analysis of the Hibachi</a:t>
            </a:r>
          </a:p>
          <a:p>
            <a:pPr algn="ctr"/>
            <a:r>
              <a:rPr lang="en-US" sz="9000" b="1" dirty="0" smtClean="0">
                <a:solidFill>
                  <a:srgbClr val="FFFF00"/>
                </a:solidFill>
                <a:latin typeface="Constantia" pitchFamily="18" charset="0"/>
              </a:rPr>
              <a:t>Foil for the Electra Laser System</a:t>
            </a: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9"/>
          <a:srcRect l="11060" t="11517" r="15229" b="14565"/>
          <a:stretch>
            <a:fillRect/>
          </a:stretch>
        </p:blipFill>
        <p:spPr bwMode="auto">
          <a:xfrm>
            <a:off x="533402" y="1676400"/>
            <a:ext cx="6093713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0" name="Straight Connector 69"/>
          <p:cNvCxnSpPr/>
          <p:nvPr/>
        </p:nvCxnSpPr>
        <p:spPr>
          <a:xfrm>
            <a:off x="1352550" y="6932516"/>
            <a:ext cx="35699700" cy="1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093124" y="3966983"/>
            <a:ext cx="2421855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0" dirty="0" smtClean="0"/>
              <a:t>A. Aoyama</a:t>
            </a:r>
            <a:r>
              <a:rPr lang="en-US" sz="6800" baseline="30000" dirty="0" smtClean="0"/>
              <a:t>1</a:t>
            </a:r>
            <a:r>
              <a:rPr lang="en-US" sz="6800" dirty="0" smtClean="0"/>
              <a:t>, J. Blanchard</a:t>
            </a:r>
            <a:r>
              <a:rPr lang="en-US" sz="6800" baseline="30000" dirty="0" smtClean="0"/>
              <a:t>2</a:t>
            </a:r>
            <a:r>
              <a:rPr lang="en-US" sz="6800" dirty="0" smtClean="0"/>
              <a:t>, J. Sethian</a:t>
            </a:r>
            <a:r>
              <a:rPr lang="en-US" sz="6800" baseline="30000" dirty="0" smtClean="0"/>
              <a:t>3</a:t>
            </a:r>
            <a:r>
              <a:rPr lang="en-US" sz="6800" dirty="0" smtClean="0"/>
              <a:t>, N. Ghoniem</a:t>
            </a:r>
            <a:r>
              <a:rPr lang="en-US" sz="6800" baseline="30000" dirty="0" smtClean="0"/>
              <a:t>1</a:t>
            </a:r>
            <a:r>
              <a:rPr lang="en-US" sz="6800" dirty="0" smtClean="0"/>
              <a:t>, and S. Sharafat</a:t>
            </a:r>
            <a:r>
              <a:rPr lang="en-US" sz="6800" baseline="30000" dirty="0" smtClean="0"/>
              <a:t>1</a:t>
            </a:r>
            <a:endParaRPr lang="en-US" sz="6800" dirty="0"/>
          </a:p>
        </p:txBody>
      </p:sp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10"/>
          <a:srcRect l="14968" t="3789" r="6176" b="8792"/>
          <a:stretch>
            <a:fillRect/>
          </a:stretch>
        </p:blipFill>
        <p:spPr bwMode="auto">
          <a:xfrm>
            <a:off x="31791165" y="1295400"/>
            <a:ext cx="227023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561802" y="1524000"/>
            <a:ext cx="3157198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" name="TextBox 73"/>
          <p:cNvSpPr txBox="1"/>
          <p:nvPr/>
        </p:nvSpPr>
        <p:spPr>
          <a:xfrm>
            <a:off x="5181600" y="5035550"/>
            <a:ext cx="2804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baseline="30000" dirty="0" smtClean="0"/>
              <a:t>1</a:t>
            </a:r>
            <a:r>
              <a:rPr lang="en-US" sz="6000" i="1" dirty="0" smtClean="0"/>
              <a:t>University of California Los Angeles, Los Angeles, CA</a:t>
            </a:r>
          </a:p>
          <a:p>
            <a:pPr algn="ctr"/>
            <a:r>
              <a:rPr lang="en-US" sz="6000" i="1" baseline="30000" dirty="0" smtClean="0"/>
              <a:t>2</a:t>
            </a:r>
            <a:r>
              <a:rPr lang="en-US" sz="6000" i="1" dirty="0" smtClean="0"/>
              <a:t>University of Wisconsin, Madison, WI  </a:t>
            </a:r>
            <a:r>
              <a:rPr lang="en-US" sz="6000" i="1" baseline="30000" dirty="0" smtClean="0"/>
              <a:t>3</a:t>
            </a:r>
            <a:r>
              <a:rPr lang="en-US" sz="6000" i="1" dirty="0" smtClean="0"/>
              <a:t>Naval Research Laboratory, Washington D.C. </a:t>
            </a:r>
            <a:endParaRPr lang="en-US" sz="6000" dirty="0"/>
          </a:p>
        </p:txBody>
      </p:sp>
      <p:sp>
        <p:nvSpPr>
          <p:cNvPr id="79" name="TextBox 78"/>
          <p:cNvSpPr txBox="1"/>
          <p:nvPr/>
        </p:nvSpPr>
        <p:spPr>
          <a:xfrm>
            <a:off x="7010400" y="21183600"/>
            <a:ext cx="24384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/>
              <a:t>A single foil section is modeled flat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781800" y="25755600"/>
            <a:ext cx="8153400" cy="579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" name="Picture 80" descr="Picture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344400" y="26123556"/>
            <a:ext cx="2142133" cy="4813644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11887200" y="19888200"/>
            <a:ext cx="10134600" cy="609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6934200" y="25820400"/>
            <a:ext cx="28194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u="sng" dirty="0" smtClean="0"/>
              <a:t>Pressure Only:</a:t>
            </a:r>
          </a:p>
          <a:p>
            <a:r>
              <a:rPr lang="en-US" sz="2400" dirty="0" smtClean="0"/>
              <a:t>With all four outer edges held fixed, and pressure applied, model deforms </a:t>
            </a:r>
            <a:r>
              <a:rPr lang="en-US" sz="2400" b="1" dirty="0" smtClean="0"/>
              <a:t>elastically</a:t>
            </a:r>
            <a:r>
              <a:rPr lang="en-US" sz="2400" dirty="0" smtClean="0"/>
              <a:t>.</a:t>
            </a:r>
          </a:p>
          <a:p>
            <a:endParaRPr lang="en-US" sz="2200" dirty="0" smtClean="0"/>
          </a:p>
        </p:txBody>
      </p:sp>
      <p:pic>
        <p:nvPicPr>
          <p:cNvPr id="80" name="Picture 79" descr="Picture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0400" y="28297850"/>
            <a:ext cx="2596682" cy="2639350"/>
          </a:xfrm>
          <a:prstGeom prst="rect">
            <a:avLst/>
          </a:prstGeom>
          <a:ln w="6350">
            <a:solidFill>
              <a:schemeClr val="bg1">
                <a:lumMod val="50000"/>
                <a:lumOff val="50000"/>
              </a:schemeClr>
            </a:solidFill>
          </a:ln>
        </p:spPr>
      </p:pic>
      <p:pic>
        <p:nvPicPr>
          <p:cNvPr id="85" name="Picture 84" descr="Picture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240000" y="19964400"/>
            <a:ext cx="2030126" cy="5257800"/>
          </a:xfrm>
          <a:prstGeom prst="rect">
            <a:avLst/>
          </a:prstGeom>
        </p:spPr>
      </p:pic>
      <p:pic>
        <p:nvPicPr>
          <p:cNvPr id="66" name="Picture 65" descr="Model 1 - Geometry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43800" y="20955000"/>
            <a:ext cx="4191000" cy="7011611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6768965" y="19951005"/>
            <a:ext cx="7467600" cy="914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705600" y="19955470"/>
            <a:ext cx="74932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Model 1: Flat Foil</a:t>
            </a:r>
            <a:endParaRPr lang="en-US" sz="5400" dirty="0">
              <a:latin typeface="Arial Rounded MT Bold" pitchFamily="34" charset="0"/>
            </a:endParaRPr>
          </a:p>
        </p:txBody>
      </p:sp>
      <p:pic>
        <p:nvPicPr>
          <p:cNvPr id="87" name="Picture 86" descr="Picture4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575690" y="19949633"/>
            <a:ext cx="1939741" cy="5272567"/>
          </a:xfrm>
          <a:prstGeom prst="rect">
            <a:avLst/>
          </a:prstGeom>
        </p:spPr>
      </p:pic>
      <p:pic>
        <p:nvPicPr>
          <p:cNvPr id="88" name="Picture 87" descr="Picture5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683676" y="19964400"/>
            <a:ext cx="2004686" cy="5334000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15149523" y="25153203"/>
            <a:ext cx="21077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bg1"/>
                </a:solidFill>
              </a:rPr>
              <a:t>Stress</a:t>
            </a:r>
          </a:p>
          <a:p>
            <a:pPr algn="ctr"/>
            <a:r>
              <a:rPr lang="en-US" sz="2400" dirty="0" err="1" smtClean="0">
                <a:solidFill>
                  <a:schemeClr val="bg1"/>
                </a:solidFill>
                <a:latin typeface="Symbol" pitchFamily="18" charset="2"/>
              </a:rPr>
              <a:t>s</a:t>
            </a:r>
            <a:r>
              <a:rPr lang="en-US" sz="2400" baseline="-25000" dirty="0" err="1" smtClean="0">
                <a:solidFill>
                  <a:schemeClr val="bg1"/>
                </a:solidFill>
                <a:latin typeface="Calibri" pitchFamily="34" charset="0"/>
              </a:rPr>
              <a:t>max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 ~ 340 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MPa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7375344" y="25146000"/>
            <a:ext cx="18889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bg1"/>
                </a:solidFill>
              </a:rPr>
              <a:t>Displacement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</a:t>
            </a:r>
            <a:r>
              <a:rPr lang="en-US" sz="2400" baseline="-25000" dirty="0" smtClean="0">
                <a:solidFill>
                  <a:schemeClr val="bg1"/>
                </a:solidFill>
              </a:rPr>
              <a:t>max</a:t>
            </a:r>
            <a:r>
              <a:rPr lang="en-US" sz="2400" dirty="0" smtClean="0">
                <a:solidFill>
                  <a:schemeClr val="bg1"/>
                </a:solidFill>
              </a:rPr>
              <a:t>~3 mm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9938331" y="25146000"/>
            <a:ext cx="1383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bg1"/>
                </a:solidFill>
              </a:rPr>
              <a:t>Strain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</a:t>
            </a:r>
            <a:r>
              <a:rPr lang="en-US" sz="2400" baseline="-25000" dirty="0" smtClean="0">
                <a:solidFill>
                  <a:schemeClr val="bg1"/>
                </a:solidFill>
              </a:rPr>
              <a:t>max</a:t>
            </a:r>
            <a:r>
              <a:rPr lang="en-US" sz="2400" dirty="0" smtClean="0">
                <a:solidFill>
                  <a:schemeClr val="bg1"/>
                </a:solidFill>
              </a:rPr>
              <a:t>~0.05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115800" y="20892730"/>
            <a:ext cx="2895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</a:rPr>
              <a:t>Pressure and Temperature Loading Applied:</a:t>
            </a:r>
          </a:p>
          <a:p>
            <a:endParaRPr lang="en-US" sz="3100" u="sng" dirty="0" smtClean="0">
              <a:solidFill>
                <a:schemeClr val="bg1"/>
              </a:solidFill>
            </a:endParaRPr>
          </a:p>
          <a:p>
            <a:r>
              <a:rPr lang="en-US" sz="3100" dirty="0" smtClean="0">
                <a:solidFill>
                  <a:schemeClr val="bg1"/>
                </a:solidFill>
              </a:rPr>
              <a:t>Addition of thermal loading creates ripple effects running parallel to width of foil.</a:t>
            </a:r>
          </a:p>
        </p:txBody>
      </p:sp>
      <p:sp>
        <p:nvSpPr>
          <p:cNvPr id="93" name="Rectangle 92"/>
          <p:cNvSpPr/>
          <p:nvPr/>
        </p:nvSpPr>
        <p:spPr>
          <a:xfrm>
            <a:off x="15011400" y="25984200"/>
            <a:ext cx="7010400" cy="5562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15041880" y="25908000"/>
            <a:ext cx="694944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Picture 4" descr="C:\Documents and Settings\Shahram\Desktop\Hibachi Foil 4-1-2008\2 - Thermal Ripples - Flat - Single Body -\thermal ripples - 250c - disp top.tif"/>
          <p:cNvPicPr>
            <a:picLocks noChangeAspect="1" noChangeArrowheads="1"/>
          </p:cNvPicPr>
          <p:nvPr/>
        </p:nvPicPr>
        <p:blipFill>
          <a:blip r:embed="rId18"/>
          <a:srcRect l="10828" t="18414" r="10237" b="39217"/>
          <a:stretch>
            <a:fillRect/>
          </a:stretch>
        </p:blipFill>
        <p:spPr bwMode="auto">
          <a:xfrm>
            <a:off x="17449800" y="31014988"/>
            <a:ext cx="12192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" descr="C:\Documents and Settings\Shahram\Desktop\Hibachi Foil 4-1-2008\2 - Thermal Ripples - Flat - Single Body -\thermal ripples - 250c - disp front.tif"/>
          <p:cNvPicPr>
            <a:picLocks noChangeAspect="1" noChangeArrowheads="1"/>
          </p:cNvPicPr>
          <p:nvPr/>
        </p:nvPicPr>
        <p:blipFill>
          <a:blip r:embed="rId19"/>
          <a:srcRect l="40540" t="4913" r="38174" b="4858"/>
          <a:stretch>
            <a:fillRect/>
          </a:stretch>
        </p:blipFill>
        <p:spPr bwMode="auto">
          <a:xfrm>
            <a:off x="17297400" y="25958800"/>
            <a:ext cx="1735138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 descr="C:\Documents and Settings\Shahram\Desktop\Hibachi Foil 4-1-2008\2 - Thermal Ripples - Flat - Single Body -\thermal ripples - 250c - disp iso.tif"/>
          <p:cNvPicPr>
            <a:picLocks noChangeAspect="1" noChangeArrowheads="1"/>
          </p:cNvPicPr>
          <p:nvPr/>
        </p:nvPicPr>
        <p:blipFill>
          <a:blip r:embed="rId20"/>
          <a:srcRect l="78049" t="19078" r="9534" b="17329"/>
          <a:stretch>
            <a:fillRect/>
          </a:stretch>
        </p:blipFill>
        <p:spPr bwMode="auto">
          <a:xfrm>
            <a:off x="18669000" y="26898600"/>
            <a:ext cx="1066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5" descr="C:\Documents and Settings\Shahram\Desktop\Hibachi Foil 4-1-2008\2 - Thermal Ripples - Flat - Single Body -\thermal ripples - 250c - stress 4.tif"/>
          <p:cNvPicPr>
            <a:picLocks noChangeAspect="1" noChangeArrowheads="1"/>
          </p:cNvPicPr>
          <p:nvPr/>
        </p:nvPicPr>
        <p:blipFill>
          <a:blip r:embed="rId21"/>
          <a:srcRect l="9645" t="19687" r="8759" b="36409"/>
          <a:stretch>
            <a:fillRect/>
          </a:stretch>
        </p:blipFill>
        <p:spPr bwMode="auto">
          <a:xfrm>
            <a:off x="15392400" y="31013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3" descr="C:\Documents and Settings\Shahram\Desktop\Hibachi Foil 4-1-2008\2 - Thermal Ripples - Flat - Single Body -\thermal ripples - 250c - stress 3.tif"/>
          <p:cNvPicPr>
            <a:picLocks noChangeAspect="1" noChangeArrowheads="1"/>
          </p:cNvPicPr>
          <p:nvPr/>
        </p:nvPicPr>
        <p:blipFill>
          <a:blip r:embed="rId22"/>
          <a:srcRect l="41870" t="4466" r="39505" b="4858"/>
          <a:stretch>
            <a:fillRect/>
          </a:stretch>
        </p:blipFill>
        <p:spPr bwMode="auto">
          <a:xfrm>
            <a:off x="15087600" y="25946100"/>
            <a:ext cx="1519238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4" descr="C:\Documents and Settings\Shahram\Desktop\Hibachi Foil 4-1-2008\2 - Thermal Ripples - Flat - Single Body -\thermal ripples - 250c - stress.tif"/>
          <p:cNvPicPr>
            <a:picLocks noChangeAspect="1" noChangeArrowheads="1"/>
          </p:cNvPicPr>
          <p:nvPr/>
        </p:nvPicPr>
        <p:blipFill>
          <a:blip r:embed="rId23"/>
          <a:srcRect l="77162" t="17805" r="8647" b="13515"/>
          <a:stretch>
            <a:fillRect/>
          </a:stretch>
        </p:blipFill>
        <p:spPr bwMode="auto">
          <a:xfrm>
            <a:off x="16306800" y="26898600"/>
            <a:ext cx="115093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3" descr="C:\Documents and Settings\Shahram\Desktop\Hibachi Foil 4-1-2008\2 - Thermal Ripples - Flat - Single Body -\thermal ripples - 250c - strain.tif"/>
          <p:cNvPicPr>
            <a:picLocks noChangeAspect="1" noChangeArrowheads="1"/>
          </p:cNvPicPr>
          <p:nvPr/>
        </p:nvPicPr>
        <p:blipFill>
          <a:blip r:embed="rId24"/>
          <a:srcRect l="78972" t="17329" r="10385" b="15262"/>
          <a:stretch>
            <a:fillRect/>
          </a:stretch>
        </p:blipFill>
        <p:spPr bwMode="auto">
          <a:xfrm>
            <a:off x="20970875" y="26746200"/>
            <a:ext cx="914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6" descr="C:\Documents and Settings\Shahram\Desktop\strain flat front view.tif"/>
          <p:cNvPicPr>
            <a:picLocks noChangeAspect="1" noChangeArrowheads="1"/>
          </p:cNvPicPr>
          <p:nvPr/>
        </p:nvPicPr>
        <p:blipFill>
          <a:blip r:embed="rId25"/>
          <a:srcRect l="41685" t="4610" r="41464" b="3815"/>
          <a:stretch>
            <a:fillRect/>
          </a:stretch>
        </p:blipFill>
        <p:spPr bwMode="auto">
          <a:xfrm>
            <a:off x="19583400" y="25908000"/>
            <a:ext cx="13874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" name="Rectangle 106"/>
          <p:cNvSpPr/>
          <p:nvPr/>
        </p:nvSpPr>
        <p:spPr>
          <a:xfrm>
            <a:off x="23088600" y="20650200"/>
            <a:ext cx="14478000" cy="5562600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103" descr="Model 2 - Mesh.pn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6212800" y="21793200"/>
            <a:ext cx="4465321" cy="3352800"/>
          </a:xfrm>
          <a:prstGeom prst="rect">
            <a:avLst/>
          </a:prstGeom>
        </p:spPr>
      </p:pic>
      <p:pic>
        <p:nvPicPr>
          <p:cNvPr id="105" name="Picture 104" descr="Model 2 - Dimensions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8163521" y="23698200"/>
            <a:ext cx="4495800" cy="1303219"/>
          </a:xfrm>
          <a:prstGeom prst="flowChartPreparation">
            <a:avLst/>
          </a:prstGeom>
          <a:noFill/>
        </p:spPr>
      </p:pic>
      <p:sp>
        <p:nvSpPr>
          <p:cNvPr id="106" name="TextBox 105"/>
          <p:cNvSpPr txBox="1"/>
          <p:nvPr/>
        </p:nvSpPr>
        <p:spPr>
          <a:xfrm>
            <a:off x="23241000" y="20796677"/>
            <a:ext cx="39624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</a:rPr>
              <a:t>Geometry: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  <a:p>
            <a:r>
              <a:rPr lang="en-US" sz="3100" dirty="0" smtClean="0">
                <a:solidFill>
                  <a:schemeClr val="bg1"/>
                </a:solidFill>
              </a:rPr>
              <a:t>To further examine the high strains along edges, a surface with pre-loading curvature (only along the width) was modeled under the same loading conditions.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9295969" y="20569535"/>
            <a:ext cx="8042031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9570349" y="20565070"/>
            <a:ext cx="7493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Model 2: Curved Foil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111" name="TextBox 6"/>
          <p:cNvSpPr txBox="1">
            <a:spLocks noChangeArrowheads="1"/>
          </p:cNvSpPr>
          <p:nvPr/>
        </p:nvSpPr>
        <p:spPr bwMode="auto">
          <a:xfrm>
            <a:off x="30403800" y="26441400"/>
            <a:ext cx="69342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100" u="sng" dirty="0" smtClean="0">
                <a:latin typeface="Calibri" pitchFamily="34" charset="0"/>
              </a:rPr>
              <a:t>B. Pressure and  </a:t>
            </a:r>
            <a:r>
              <a:rPr lang="en-US" sz="3100" u="sng" dirty="0">
                <a:latin typeface="Calibri" pitchFamily="34" charset="0"/>
              </a:rPr>
              <a:t>Temperature Loading</a:t>
            </a:r>
          </a:p>
        </p:txBody>
      </p:sp>
      <p:pic>
        <p:nvPicPr>
          <p:cNvPr id="112" name="Picture 4" descr="C:\Users\Eric\Workspaces\ANSYS\file_report\images\image8.png"/>
          <p:cNvPicPr>
            <a:picLocks noChangeAspect="1" noChangeArrowheads="1"/>
          </p:cNvPicPr>
          <p:nvPr/>
        </p:nvPicPr>
        <p:blipFill>
          <a:blip r:embed="rId28"/>
          <a:stretch>
            <a:fillRect/>
          </a:stretch>
        </p:blipFill>
        <p:spPr bwMode="auto">
          <a:xfrm>
            <a:off x="33604200" y="27127200"/>
            <a:ext cx="3810000" cy="23829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3" name="TextBox 8"/>
          <p:cNvSpPr txBox="1">
            <a:spLocks noChangeArrowheads="1"/>
          </p:cNvSpPr>
          <p:nvPr/>
        </p:nvSpPr>
        <p:spPr bwMode="auto">
          <a:xfrm>
            <a:off x="30556200" y="27259746"/>
            <a:ext cx="3352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500" dirty="0">
                <a:latin typeface="Calibri" pitchFamily="34" charset="0"/>
              </a:rPr>
              <a:t>In this case, the “wrinkle” caused by thermal expansion is </a:t>
            </a:r>
            <a:r>
              <a:rPr lang="en-US" sz="2500" b="1" dirty="0">
                <a:latin typeface="Calibri" pitchFamily="34" charset="0"/>
              </a:rPr>
              <a:t>very</a:t>
            </a:r>
            <a:r>
              <a:rPr lang="en-US" sz="2500" dirty="0">
                <a:latin typeface="Calibri" pitchFamily="34" charset="0"/>
              </a:rPr>
              <a:t> localized.</a:t>
            </a:r>
          </a:p>
        </p:txBody>
      </p:sp>
      <p:sp>
        <p:nvSpPr>
          <p:cNvPr id="114" name="TextBox 9"/>
          <p:cNvSpPr txBox="1">
            <a:spLocks noChangeArrowheads="1"/>
          </p:cNvSpPr>
          <p:nvPr/>
        </p:nvSpPr>
        <p:spPr bwMode="auto">
          <a:xfrm>
            <a:off x="30556200" y="28956000"/>
            <a:ext cx="33528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500" b="1" dirty="0">
                <a:latin typeface="Calibri" pitchFamily="34" charset="0"/>
              </a:rPr>
              <a:t>Is the foil buckling?</a:t>
            </a:r>
          </a:p>
        </p:txBody>
      </p:sp>
      <p:sp>
        <p:nvSpPr>
          <p:cNvPr id="115" name="TextBox 10"/>
          <p:cNvSpPr txBox="1">
            <a:spLocks noChangeArrowheads="1"/>
          </p:cNvSpPr>
          <p:nvPr/>
        </p:nvSpPr>
        <p:spPr bwMode="auto">
          <a:xfrm>
            <a:off x="34290000" y="27279600"/>
            <a:ext cx="3352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Plastic strain contours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 rot="5400000" flipH="1" flipV="1">
            <a:off x="30158215" y="23383081"/>
            <a:ext cx="438150" cy="1587"/>
          </a:xfrm>
          <a:prstGeom prst="straightConnector1">
            <a:avLst/>
          </a:prstGeom>
          <a:ln w="25400">
            <a:solidFill>
              <a:schemeClr val="bg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rot="5400000" flipH="1" flipV="1">
            <a:off x="30202664" y="24870569"/>
            <a:ext cx="350838" cy="0"/>
          </a:xfrm>
          <a:prstGeom prst="straightConnector1">
            <a:avLst/>
          </a:prstGeom>
          <a:ln w="25400">
            <a:solidFill>
              <a:schemeClr val="bg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37"/>
          <p:cNvSpPr txBox="1">
            <a:spLocks noChangeArrowheads="1"/>
          </p:cNvSpPr>
          <p:nvPr/>
        </p:nvSpPr>
        <p:spPr bwMode="auto">
          <a:xfrm>
            <a:off x="29914533" y="23926800"/>
            <a:ext cx="927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7 mm</a:t>
            </a:r>
          </a:p>
        </p:txBody>
      </p:sp>
      <p:sp>
        <p:nvSpPr>
          <p:cNvPr id="120" name="TextBox 38"/>
          <p:cNvSpPr txBox="1">
            <a:spLocks noChangeArrowheads="1"/>
          </p:cNvSpPr>
          <p:nvPr/>
        </p:nvSpPr>
        <p:spPr bwMode="auto">
          <a:xfrm>
            <a:off x="29230321" y="25222200"/>
            <a:ext cx="2360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Cross-section view</a:t>
            </a:r>
          </a:p>
        </p:txBody>
      </p:sp>
      <p:pic>
        <p:nvPicPr>
          <p:cNvPr id="122" name="Picture 2" descr="C:\Users\Eric\Workspaces\ANSYS\file_report\images\image34.png"/>
          <p:cNvPicPr>
            <a:picLocks noChangeAspect="1" noChangeArrowheads="1"/>
          </p:cNvPicPr>
          <p:nvPr/>
        </p:nvPicPr>
        <p:blipFill>
          <a:blip r:embed="rId29"/>
          <a:srcRect l="8502" t="25911" b="22267"/>
          <a:stretch>
            <a:fillRect/>
          </a:stretch>
        </p:blipFill>
        <p:spPr bwMode="auto">
          <a:xfrm>
            <a:off x="23164800" y="35814000"/>
            <a:ext cx="5105400" cy="216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" name="TextBox 3"/>
          <p:cNvSpPr txBox="1">
            <a:spLocks noChangeArrowheads="1"/>
          </p:cNvSpPr>
          <p:nvPr/>
        </p:nvSpPr>
        <p:spPr bwMode="auto">
          <a:xfrm>
            <a:off x="23241000" y="30923568"/>
            <a:ext cx="4953000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An conservative </a:t>
            </a:r>
            <a:r>
              <a:rPr lang="en-US" sz="2800" dirty="0" err="1">
                <a:latin typeface="Calibri" pitchFamily="34" charset="0"/>
              </a:rPr>
              <a:t>eigenvalue</a:t>
            </a:r>
            <a:r>
              <a:rPr lang="en-US" sz="2800" dirty="0">
                <a:latin typeface="Calibri" pitchFamily="34" charset="0"/>
              </a:rPr>
              <a:t> buckling analysis was performed to determine an approximate first buckling mode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From this preliminary analysis, it appears that under temperature loading, when the foil buckles, the largest deflections are near the ends.</a:t>
            </a:r>
          </a:p>
          <a:p>
            <a:endParaRPr lang="en-US" sz="2500" dirty="0">
              <a:latin typeface="Calibri" pitchFamily="34" charset="0"/>
            </a:endParaRPr>
          </a:p>
        </p:txBody>
      </p:sp>
      <p:sp>
        <p:nvSpPr>
          <p:cNvPr id="125" name="TextBox 1"/>
          <p:cNvSpPr txBox="1">
            <a:spLocks noChangeArrowheads="1"/>
          </p:cNvSpPr>
          <p:nvPr/>
        </p:nvSpPr>
        <p:spPr bwMode="auto">
          <a:xfrm>
            <a:off x="23317200" y="30175200"/>
            <a:ext cx="44196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00" u="sng" dirty="0" smtClean="0">
                <a:latin typeface="Calibri" pitchFamily="34" charset="0"/>
              </a:rPr>
              <a:t>C. Static Buckling Analysis</a:t>
            </a:r>
            <a:endParaRPr lang="en-US" sz="3100" u="sng" dirty="0">
              <a:latin typeface="Calibri" pitchFamily="34" charset="0"/>
            </a:endParaRPr>
          </a:p>
        </p:txBody>
      </p:sp>
      <p:sp>
        <p:nvSpPr>
          <p:cNvPr id="140" name="TextBox 6"/>
          <p:cNvSpPr txBox="1">
            <a:spLocks noChangeArrowheads="1"/>
          </p:cNvSpPr>
          <p:nvPr/>
        </p:nvSpPr>
        <p:spPr bwMode="auto">
          <a:xfrm>
            <a:off x="25146000" y="37185600"/>
            <a:ext cx="312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Displacement 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magnitude) contours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32461200" y="22191345"/>
            <a:ext cx="5105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</a:rPr>
              <a:t>Analysis Modes Performed</a:t>
            </a:r>
            <a:r>
              <a:rPr lang="en-US" sz="3100" dirty="0" smtClean="0">
                <a:solidFill>
                  <a:schemeClr val="bg1"/>
                </a:solidFill>
              </a:rPr>
              <a:t>: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  <a:p>
            <a:pPr marL="514350" indent="-514350">
              <a:buAutoNum type="alphaUcPeriod"/>
            </a:pPr>
            <a:r>
              <a:rPr lang="en-US" sz="3100" dirty="0" smtClean="0">
                <a:solidFill>
                  <a:schemeClr val="bg1"/>
                </a:solidFill>
              </a:rPr>
              <a:t>Pressure Loading Only</a:t>
            </a:r>
          </a:p>
          <a:p>
            <a:pPr marL="514350" indent="-514350">
              <a:buAutoNum type="alphaUcPeriod"/>
            </a:pPr>
            <a:r>
              <a:rPr lang="en-US" sz="3100" dirty="0" smtClean="0">
                <a:solidFill>
                  <a:schemeClr val="bg1"/>
                </a:solidFill>
              </a:rPr>
              <a:t>Pressure And Temperature</a:t>
            </a:r>
          </a:p>
          <a:p>
            <a:pPr marL="514350" indent="-514350">
              <a:buAutoNum type="alphaUcPeriod"/>
            </a:pPr>
            <a:r>
              <a:rPr lang="en-US" sz="3100" dirty="0" smtClean="0">
                <a:solidFill>
                  <a:schemeClr val="bg1"/>
                </a:solidFill>
              </a:rPr>
              <a:t>Static Buckling</a:t>
            </a:r>
          </a:p>
          <a:p>
            <a:pPr marL="514350" indent="-514350">
              <a:buAutoNum type="alphaUcPeriod"/>
            </a:pPr>
            <a:r>
              <a:rPr lang="en-US" sz="3100" dirty="0" smtClean="0">
                <a:solidFill>
                  <a:schemeClr val="bg1"/>
                </a:solidFill>
              </a:rPr>
              <a:t>Non-Linear Buckling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762000" y="33375600"/>
            <a:ext cx="7467600" cy="6705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2" name="Picture 3" descr="C:\Users\Eric\Workspaces\ANSYS\file_report\images\image20.png"/>
          <p:cNvPicPr>
            <a:picLocks noChangeAspect="1" noChangeArrowheads="1"/>
          </p:cNvPicPr>
          <p:nvPr/>
        </p:nvPicPr>
        <p:blipFill>
          <a:blip r:embed="rId30"/>
          <a:srcRect l="1370" t="29224" b="26941"/>
          <a:stretch>
            <a:fillRect/>
          </a:stretch>
        </p:blipFill>
        <p:spPr bwMode="auto">
          <a:xfrm>
            <a:off x="2438400" y="36423600"/>
            <a:ext cx="5486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" name="TextBox 2"/>
          <p:cNvSpPr txBox="1">
            <a:spLocks noChangeArrowheads="1"/>
          </p:cNvSpPr>
          <p:nvPr/>
        </p:nvSpPr>
        <p:spPr bwMode="auto">
          <a:xfrm>
            <a:off x="838200" y="33429238"/>
            <a:ext cx="739140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  <a:latin typeface="Calibri" pitchFamily="34" charset="0"/>
              </a:rPr>
              <a:t>Geometry:</a:t>
            </a:r>
            <a:endParaRPr lang="en-US" sz="31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3100" dirty="0" smtClean="0">
                <a:solidFill>
                  <a:schemeClr val="bg1"/>
                </a:solidFill>
                <a:latin typeface="Calibri" pitchFamily="34" charset="0"/>
              </a:rPr>
              <a:t>This </a:t>
            </a:r>
            <a:r>
              <a:rPr lang="en-US" sz="3100" dirty="0">
                <a:solidFill>
                  <a:schemeClr val="bg1"/>
                </a:solidFill>
                <a:latin typeface="Calibri" pitchFamily="34" charset="0"/>
              </a:rPr>
              <a:t>analysis examined the effects of curving the supports that hold the foil in place.</a:t>
            </a:r>
          </a:p>
          <a:p>
            <a:endParaRPr lang="en-US" sz="31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3100" dirty="0">
                <a:solidFill>
                  <a:schemeClr val="bg1"/>
                </a:solidFill>
                <a:latin typeface="Calibri" pitchFamily="34" charset="0"/>
              </a:rPr>
              <a:t>This is done to attempt to alleviate the very large rotations of the foil about the long edges.</a:t>
            </a:r>
          </a:p>
        </p:txBody>
      </p:sp>
      <p:sp>
        <p:nvSpPr>
          <p:cNvPr id="144" name="TextBox 7"/>
          <p:cNvSpPr txBox="1">
            <a:spLocks noChangeArrowheads="1"/>
          </p:cNvSpPr>
          <p:nvPr/>
        </p:nvSpPr>
        <p:spPr bwMode="auto">
          <a:xfrm>
            <a:off x="3275030" y="39372206"/>
            <a:ext cx="183037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itchFamily="34" charset="0"/>
              </a:rPr>
              <a:t>Front View</a:t>
            </a:r>
          </a:p>
        </p:txBody>
      </p:sp>
      <p:grpSp>
        <p:nvGrpSpPr>
          <p:cNvPr id="145" name="Group 24"/>
          <p:cNvGrpSpPr>
            <a:grpSpLocks/>
          </p:cNvGrpSpPr>
          <p:nvPr/>
        </p:nvGrpSpPr>
        <p:grpSpPr bwMode="auto">
          <a:xfrm>
            <a:off x="2441042" y="38599532"/>
            <a:ext cx="3802595" cy="338667"/>
            <a:chOff x="1143000" y="5066903"/>
            <a:chExt cx="3957638" cy="609600"/>
          </a:xfrm>
        </p:grpSpPr>
        <p:cxnSp>
          <p:nvCxnSpPr>
            <p:cNvPr id="146" name="Straight Arrow Connector 145"/>
            <p:cNvCxnSpPr/>
            <p:nvPr/>
          </p:nvCxnSpPr>
          <p:spPr>
            <a:xfrm rot="5400000" flipH="1" flipV="1">
              <a:off x="140414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rot="5400000" flipH="1" flipV="1">
              <a:off x="196929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rot="5400000" flipH="1" flipV="1">
              <a:off x="253444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rot="5400000" flipH="1" flipV="1">
              <a:off x="309959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rot="5400000" flipH="1" flipV="1">
              <a:off x="366474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rot="5400000" flipH="1" flipV="1">
              <a:off x="422989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rot="5400000" flipH="1" flipV="1">
              <a:off x="479504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5400000" flipH="1" flipV="1">
              <a:off x="838994" y="5370909"/>
              <a:ext cx="6096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4" name="Picture 24" descr="Picture1.png"/>
          <p:cNvPicPr>
            <a:picLocks noChangeAspect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685800" y="37216866"/>
            <a:ext cx="7475538" cy="263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Rectangle 155"/>
          <p:cNvSpPr/>
          <p:nvPr/>
        </p:nvSpPr>
        <p:spPr>
          <a:xfrm>
            <a:off x="8458200" y="32232600"/>
            <a:ext cx="13411200" cy="3276600"/>
          </a:xfrm>
          <a:prstGeom prst="rect">
            <a:avLst/>
          </a:prstGeom>
          <a:solidFill>
            <a:srgbClr val="998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>
            <a:off x="14782800" y="32385000"/>
            <a:ext cx="6553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chemeClr val="bg1"/>
                </a:solidFill>
                <a:latin typeface="Calibri" pitchFamily="34" charset="0"/>
              </a:rPr>
              <a:t>It is immediately apparent that the shape of these rigid supports </a:t>
            </a:r>
            <a:r>
              <a:rPr lang="en-US" sz="3100" i="1" dirty="0" smtClean="0">
                <a:solidFill>
                  <a:schemeClr val="bg1"/>
                </a:solidFill>
                <a:latin typeface="Calibri" pitchFamily="34" charset="0"/>
              </a:rPr>
              <a:t>ease</a:t>
            </a:r>
            <a:r>
              <a:rPr lang="en-US" sz="3100" dirty="0" smtClean="0">
                <a:solidFill>
                  <a:schemeClr val="bg1"/>
                </a:solidFill>
                <a:latin typeface="Calibri" pitchFamily="34" charset="0"/>
              </a:rPr>
              <a:t> the transition to the foil’s equilibrium state.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</p:txBody>
      </p:sp>
      <p:pic>
        <p:nvPicPr>
          <p:cNvPr id="158" name="Picture 157" descr="Model 3 - Results 1.png"/>
          <p:cNvPicPr>
            <a:picLocks noChangeAspect="1"/>
          </p:cNvPicPr>
          <p:nvPr/>
        </p:nvPicPr>
        <p:blipFill>
          <a:blip r:embed="rId32"/>
          <a:srcRect t="36145"/>
          <a:stretch>
            <a:fillRect/>
          </a:stretch>
        </p:blipFill>
        <p:spPr>
          <a:xfrm>
            <a:off x="8839200" y="33299400"/>
            <a:ext cx="5572125" cy="2019300"/>
          </a:xfrm>
          <a:prstGeom prst="rect">
            <a:avLst/>
          </a:prstGeom>
        </p:spPr>
      </p:pic>
      <p:pic>
        <p:nvPicPr>
          <p:cNvPr id="159" name="Picture 158" descr="Model 3 - Results 2.png"/>
          <p:cNvPicPr>
            <a:picLocks noChangeAspect="1"/>
          </p:cNvPicPr>
          <p:nvPr/>
        </p:nvPicPr>
        <p:blipFill>
          <a:blip r:embed="rId33"/>
          <a:srcRect t="53125"/>
          <a:stretch>
            <a:fillRect/>
          </a:stretch>
        </p:blipFill>
        <p:spPr>
          <a:xfrm>
            <a:off x="15087600" y="34137600"/>
            <a:ext cx="5553075" cy="1143000"/>
          </a:xfrm>
          <a:prstGeom prst="rect">
            <a:avLst/>
          </a:prstGeom>
        </p:spPr>
      </p:pic>
      <p:sp>
        <p:nvSpPr>
          <p:cNvPr id="61" name="Rounded Rectangle 60"/>
          <p:cNvSpPr/>
          <p:nvPr/>
        </p:nvSpPr>
        <p:spPr>
          <a:xfrm>
            <a:off x="762001" y="32237066"/>
            <a:ext cx="10744199" cy="914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685800" y="32232600"/>
            <a:ext cx="10996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rial Rounded MT Bold" pitchFamily="34" charset="0"/>
              </a:rPr>
              <a:t>Model 3: Flat Foil + Curved Rib</a:t>
            </a:r>
            <a:endParaRPr lang="en-US" sz="5400" dirty="0">
              <a:latin typeface="Arial Rounded MT Bold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8458200" y="35737800"/>
            <a:ext cx="13411200" cy="4343400"/>
          </a:xfrm>
          <a:prstGeom prst="rect">
            <a:avLst/>
          </a:prstGeom>
          <a:solidFill>
            <a:srgbClr val="674F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2"/>
          <p:cNvSpPr txBox="1">
            <a:spLocks noChangeArrowheads="1"/>
          </p:cNvSpPr>
          <p:nvPr/>
        </p:nvSpPr>
        <p:spPr bwMode="auto">
          <a:xfrm>
            <a:off x="8610600" y="36271200"/>
            <a:ext cx="39624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100" dirty="0">
                <a:latin typeface="Calibri" pitchFamily="34" charset="0"/>
              </a:rPr>
              <a:t>Compared to the original flat model (Case 1) with a similar mesh density, we see a significant decrease in plastic strain.</a:t>
            </a:r>
          </a:p>
        </p:txBody>
      </p:sp>
      <p:pic>
        <p:nvPicPr>
          <p:cNvPr id="161" name="Picture 3" descr="C:\Users\Eric\Workspaces\ANSYS\NewGeom\Contact\GapRigid\8000 Nodes\depth 1mm no gap\image4.png"/>
          <p:cNvPicPr>
            <a:picLocks noChangeAspect="1" noChangeArrowheads="1"/>
          </p:cNvPicPr>
          <p:nvPr/>
        </p:nvPicPr>
        <p:blipFill>
          <a:blip r:embed="rId34"/>
          <a:srcRect l="1035" t="42009" r="1692" b="41553"/>
          <a:stretch>
            <a:fillRect/>
          </a:stretch>
        </p:blipFill>
        <p:spPr bwMode="auto">
          <a:xfrm>
            <a:off x="12712700" y="38449250"/>
            <a:ext cx="8964612" cy="1143000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2" name="Picture 4" descr="C:\Users\Eric\Workspaces\ANSYS\NewGeom\TempCycles250\11900 Elements - Equivalent to\Symm Reflection\LoadStep1\image4.png"/>
          <p:cNvPicPr>
            <a:picLocks noChangeAspect="1" noChangeArrowheads="1"/>
          </p:cNvPicPr>
          <p:nvPr/>
        </p:nvPicPr>
        <p:blipFill>
          <a:blip r:embed="rId35"/>
          <a:srcRect t="42009" b="41553"/>
          <a:stretch>
            <a:fillRect/>
          </a:stretch>
        </p:blipFill>
        <p:spPr bwMode="auto">
          <a:xfrm>
            <a:off x="12725400" y="36271200"/>
            <a:ext cx="9009062" cy="1111250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3" name="TextBox 5"/>
          <p:cNvSpPr txBox="1">
            <a:spLocks noChangeArrowheads="1"/>
          </p:cNvSpPr>
          <p:nvPr/>
        </p:nvSpPr>
        <p:spPr bwMode="auto">
          <a:xfrm>
            <a:off x="16154400" y="35814000"/>
            <a:ext cx="2552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u="sng" dirty="0">
                <a:latin typeface="Calibri" pitchFamily="34" charset="0"/>
              </a:rPr>
              <a:t>Original Flat Foil</a:t>
            </a:r>
          </a:p>
        </p:txBody>
      </p:sp>
      <p:sp>
        <p:nvSpPr>
          <p:cNvPr id="164" name="TextBox 6"/>
          <p:cNvSpPr txBox="1">
            <a:spLocks noChangeArrowheads="1"/>
          </p:cNvSpPr>
          <p:nvPr/>
        </p:nvSpPr>
        <p:spPr bwMode="auto">
          <a:xfrm>
            <a:off x="15697200" y="38023800"/>
            <a:ext cx="3276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u="sng" dirty="0">
                <a:latin typeface="Calibri" pitchFamily="34" charset="0"/>
              </a:rPr>
              <a:t>With Curved Supports</a:t>
            </a:r>
          </a:p>
        </p:txBody>
      </p:sp>
      <p:sp>
        <p:nvSpPr>
          <p:cNvPr id="165" name="TextBox 7"/>
          <p:cNvSpPr txBox="1">
            <a:spLocks noChangeArrowheads="1"/>
          </p:cNvSpPr>
          <p:nvPr/>
        </p:nvSpPr>
        <p:spPr bwMode="auto">
          <a:xfrm>
            <a:off x="17238662" y="37471350"/>
            <a:ext cx="297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alibri" pitchFamily="34" charset="0"/>
              </a:rPr>
              <a:t>Max Plastic Strain: </a:t>
            </a:r>
            <a:r>
              <a:rPr lang="en-US" sz="2000" b="1">
                <a:latin typeface="Calibri" pitchFamily="34" charset="0"/>
              </a:rPr>
              <a:t>0.039</a:t>
            </a:r>
          </a:p>
        </p:txBody>
      </p:sp>
      <p:sp>
        <p:nvSpPr>
          <p:cNvPr id="166" name="TextBox 9"/>
          <p:cNvSpPr txBox="1">
            <a:spLocks noChangeArrowheads="1"/>
          </p:cNvSpPr>
          <p:nvPr/>
        </p:nvSpPr>
        <p:spPr bwMode="auto">
          <a:xfrm>
            <a:off x="17238662" y="39603363"/>
            <a:ext cx="297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alibri" pitchFamily="34" charset="0"/>
              </a:rPr>
              <a:t>Max Plastic Strain: </a:t>
            </a:r>
            <a:r>
              <a:rPr lang="en-US" sz="2000" b="1">
                <a:latin typeface="Calibri" pitchFamily="34" charset="0"/>
              </a:rPr>
              <a:t>0.016</a:t>
            </a:r>
          </a:p>
        </p:txBody>
      </p:sp>
      <p:sp>
        <p:nvSpPr>
          <p:cNvPr id="168" name="TextBox 2"/>
          <p:cNvSpPr txBox="1">
            <a:spLocks noChangeArrowheads="1"/>
          </p:cNvSpPr>
          <p:nvPr/>
        </p:nvSpPr>
        <p:spPr bwMode="auto">
          <a:xfrm>
            <a:off x="762000" y="41910000"/>
            <a:ext cx="441960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100" u="sng" dirty="0" smtClean="0">
                <a:latin typeface="Calibri" pitchFamily="34" charset="0"/>
              </a:rPr>
              <a:t>Original Geometry:</a:t>
            </a:r>
          </a:p>
          <a:p>
            <a:endParaRPr lang="en-US" sz="3100" u="sng" dirty="0" smtClean="0">
              <a:latin typeface="Calibri" pitchFamily="34" charset="0"/>
            </a:endParaRPr>
          </a:p>
          <a:p>
            <a:r>
              <a:rPr lang="en-US" sz="3100" dirty="0" smtClean="0">
                <a:latin typeface="Calibri" pitchFamily="34" charset="0"/>
              </a:rPr>
              <a:t>This </a:t>
            </a:r>
            <a:r>
              <a:rPr lang="en-US" sz="3100" dirty="0">
                <a:latin typeface="Calibri" pitchFamily="34" charset="0"/>
              </a:rPr>
              <a:t>analysis examined the effects of </a:t>
            </a:r>
            <a:r>
              <a:rPr lang="en-US" sz="3100" b="1" dirty="0">
                <a:latin typeface="Calibri" pitchFamily="34" charset="0"/>
              </a:rPr>
              <a:t>curving the supports </a:t>
            </a:r>
            <a:r>
              <a:rPr lang="en-US" sz="3100" dirty="0">
                <a:latin typeface="Calibri" pitchFamily="34" charset="0"/>
              </a:rPr>
              <a:t>and </a:t>
            </a:r>
            <a:r>
              <a:rPr lang="en-US" sz="3100" b="1" dirty="0">
                <a:latin typeface="Calibri" pitchFamily="34" charset="0"/>
              </a:rPr>
              <a:t>curving the foil</a:t>
            </a:r>
            <a:r>
              <a:rPr lang="en-US" sz="3100" dirty="0">
                <a:latin typeface="Calibri" pitchFamily="34" charset="0"/>
              </a:rPr>
              <a:t>.</a:t>
            </a:r>
          </a:p>
          <a:p>
            <a:endParaRPr lang="en-US" sz="3100" dirty="0">
              <a:latin typeface="Calibri" pitchFamily="34" charset="0"/>
            </a:endParaRPr>
          </a:p>
        </p:txBody>
      </p:sp>
      <p:pic>
        <p:nvPicPr>
          <p:cNvPr id="169" name="Picture 6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5105400" y="42035412"/>
            <a:ext cx="33528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0" name="Rectangle 2"/>
          <p:cNvSpPr txBox="1">
            <a:spLocks noChangeArrowheads="1"/>
          </p:cNvSpPr>
          <p:nvPr/>
        </p:nvSpPr>
        <p:spPr>
          <a:xfrm>
            <a:off x="5105400" y="44881800"/>
            <a:ext cx="3371850" cy="457200"/>
          </a:xfrm>
          <a:prstGeom prst="rect">
            <a:avLst/>
          </a:prstGeo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latin typeface="+mj-lt"/>
                <a:ea typeface="+mj-ea"/>
                <a:cs typeface="+mj-cs"/>
              </a:rPr>
              <a:t>J Parish, CTI Inc. 2008</a:t>
            </a:r>
          </a:p>
        </p:txBody>
      </p:sp>
      <p:pic>
        <p:nvPicPr>
          <p:cNvPr id="171" name="Picture 5"/>
          <p:cNvPicPr>
            <a:picLocks noChangeAspect="1" noChangeArrowheads="1"/>
          </p:cNvPicPr>
          <p:nvPr/>
        </p:nvPicPr>
        <p:blipFill>
          <a:blip r:embed="rId37"/>
          <a:stretch>
            <a:fillRect/>
          </a:stretch>
        </p:blipFill>
        <p:spPr bwMode="auto">
          <a:xfrm>
            <a:off x="8915400" y="42672000"/>
            <a:ext cx="7010400" cy="231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" name="Rectangle 2"/>
          <p:cNvSpPr txBox="1">
            <a:spLocks noChangeArrowheads="1"/>
          </p:cNvSpPr>
          <p:nvPr/>
        </p:nvSpPr>
        <p:spPr>
          <a:xfrm>
            <a:off x="8763000" y="42138600"/>
            <a:ext cx="7239000" cy="6858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u="sng" dirty="0">
                <a:latin typeface="+mj-lt"/>
                <a:ea typeface="+mj-ea"/>
                <a:cs typeface="+mj-cs"/>
              </a:rPr>
              <a:t>Details of the </a:t>
            </a:r>
            <a:r>
              <a:rPr lang="en-US" sz="2400" u="sng" dirty="0" smtClean="0">
                <a:latin typeface="+mj-lt"/>
                <a:ea typeface="+mj-ea"/>
                <a:cs typeface="+mj-cs"/>
              </a:rPr>
              <a:t>Scallops</a:t>
            </a:r>
            <a:endParaRPr lang="en-US" sz="1200" u="sng" dirty="0">
              <a:latin typeface="+mj-lt"/>
              <a:ea typeface="+mj-ea"/>
              <a:cs typeface="+mj-cs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16459200" y="40789324"/>
            <a:ext cx="8077200" cy="4572000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3" name="Picture 2" descr="C:\Documents and Settings\Shahram\Desktop\Hibachi Foil 4-1-2008\3 - Rounded rib - No Thermal - Assembly\hibachi - 10mm - no therm - assemb - model.tif"/>
          <p:cNvPicPr>
            <a:picLocks noChangeAspect="1" noChangeArrowheads="1"/>
          </p:cNvPicPr>
          <p:nvPr/>
        </p:nvPicPr>
        <p:blipFill>
          <a:blip r:embed="rId38"/>
          <a:srcRect l="424" t="12927" r="18950" b="17805"/>
          <a:stretch>
            <a:fillRect/>
          </a:stretch>
        </p:blipFill>
        <p:spPr bwMode="auto">
          <a:xfrm>
            <a:off x="16916400" y="42770525"/>
            <a:ext cx="3486912" cy="240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4" descr="C:\Documents and Settings\Shahram\Desktop\Hibachi Foil 4-1-2008\3 - Rounded rib - No Thermal - Assembly\hibachi - 10mm - no therm - assemb - mesh zoomed.tif"/>
          <p:cNvPicPr>
            <a:picLocks noChangeAspect="1" noChangeArrowheads="1"/>
          </p:cNvPicPr>
          <p:nvPr/>
        </p:nvPicPr>
        <p:blipFill>
          <a:blip r:embed="rId39"/>
          <a:srcRect l="16930" t="7916" r="10573" b="-2039"/>
          <a:stretch>
            <a:fillRect/>
          </a:stretch>
        </p:blipFill>
        <p:spPr bwMode="auto">
          <a:xfrm>
            <a:off x="21717000" y="40909975"/>
            <a:ext cx="25908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2"/>
          <p:cNvSpPr txBox="1">
            <a:spLocks noChangeArrowheads="1"/>
          </p:cNvSpPr>
          <p:nvPr/>
        </p:nvSpPr>
        <p:spPr bwMode="auto">
          <a:xfrm>
            <a:off x="16611600" y="40767000"/>
            <a:ext cx="4953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  <a:latin typeface="Calibri" pitchFamily="34" charset="0"/>
              </a:rPr>
              <a:t>FEM Model: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This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non-linear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analysis assumes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the foil can slide on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curved rib (tough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analysis small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section is modeled with symmetry BC, 1064 elements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).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20726400" y="43715465"/>
            <a:ext cx="375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Effects of end foil end geometry is absent,  which plays an important role in the stress state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25679400" y="40538400"/>
            <a:ext cx="11734800" cy="9433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u="sng" dirty="0" smtClean="0">
                <a:solidFill>
                  <a:schemeClr val="accent1">
                    <a:lumMod val="50000"/>
                  </a:schemeClr>
                </a:solidFill>
              </a:rPr>
              <a:t>Four Models were investigated: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Flat foil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</a:rPr>
              <a:t>Curved foil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4">
                    <a:lumMod val="75000"/>
                  </a:schemeClr>
                </a:solidFill>
              </a:rPr>
              <a:t>Flat foil &amp; curved support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  <a:t>Scalloped foil</a:t>
            </a:r>
          </a:p>
          <a:p>
            <a:pPr marL="914400" lvl="1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Both"/>
              <a:defRPr/>
            </a:pPr>
            <a:endParaRPr lang="en-US" sz="31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Pressure + Thermal loads of </a:t>
            </a: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(1)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 shows wrinkle formation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Pressure + Thermal load of 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</a:rPr>
              <a:t>(2)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 inconclusive (pressure alone shows ½ strain of flat; wrinkles using non-linear buckling)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Pressure (only) of </a:t>
            </a:r>
            <a:r>
              <a:rPr lang="en-US" sz="3100" b="1" dirty="0" smtClean="0">
                <a:solidFill>
                  <a:schemeClr val="accent4">
                    <a:lumMod val="75000"/>
                  </a:schemeClr>
                </a:solidFill>
              </a:rPr>
              <a:t>(3)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 shows ½ strain of flat 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Pressure (only) of </a:t>
            </a:r>
            <a: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  <a:t>(4)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 shows: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3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Effects of thermal load and “end-geometry” for scalloped  foil  remains to be analyzed</a:t>
            </a:r>
          </a:p>
          <a:p>
            <a:endParaRPr lang="en-US" sz="31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6593800" y="46462652"/>
            <a:ext cx="10287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Max. Displacement factor of 100 less than </a:t>
            </a: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(1)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Max. Stress factor of 2 less than </a:t>
            </a: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(1)</a:t>
            </a:r>
          </a:p>
          <a:p>
            <a:pPr marL="971550" lvl="1" indent="-571500" fontAlgn="auto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Max. Plastic strain ~100 X less than </a:t>
            </a: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(1) 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and 40 X less than 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</a:rPr>
              <a:t>(2)</a:t>
            </a:r>
            <a:r>
              <a:rPr lang="en-US" sz="3100" dirty="0" smtClean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sz="3100" b="1" dirty="0" smtClean="0">
                <a:solidFill>
                  <a:schemeClr val="accent4">
                    <a:lumMod val="75000"/>
                  </a:schemeClr>
                </a:solidFill>
              </a:rPr>
              <a:t>(3)</a:t>
            </a:r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23088600" y="26441400"/>
            <a:ext cx="7010400" cy="3352800"/>
          </a:xfrm>
          <a:prstGeom prst="rect">
            <a:avLst/>
          </a:prstGeom>
          <a:solidFill>
            <a:srgbClr val="FF97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"/>
          <p:cNvSpPr txBox="1">
            <a:spLocks noChangeArrowheads="1"/>
          </p:cNvSpPr>
          <p:nvPr/>
        </p:nvSpPr>
        <p:spPr bwMode="auto">
          <a:xfrm>
            <a:off x="23317200" y="26557813"/>
            <a:ext cx="44196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  <a:latin typeface="Calibri" pitchFamily="34" charset="0"/>
              </a:rPr>
              <a:t>A. Pressure Loading Only</a:t>
            </a:r>
            <a:endParaRPr lang="en-US" sz="3100" u="sng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9" name="TextBox 2"/>
          <p:cNvSpPr txBox="1">
            <a:spLocks noChangeArrowheads="1"/>
          </p:cNvSpPr>
          <p:nvPr/>
        </p:nvSpPr>
        <p:spPr bwMode="auto">
          <a:xfrm>
            <a:off x="23241000" y="27553384"/>
            <a:ext cx="3048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Calibri" pitchFamily="34" charset="0"/>
              </a:rPr>
              <a:t>With all four edges fixed, and pressure applied, the model deforms </a:t>
            </a:r>
            <a:r>
              <a:rPr lang="en-US" sz="2500" b="1" dirty="0">
                <a:solidFill>
                  <a:schemeClr val="bg1"/>
                </a:solidFill>
                <a:latin typeface="Calibri" pitchFamily="34" charset="0"/>
              </a:rPr>
              <a:t>elastically</a:t>
            </a:r>
            <a:r>
              <a:rPr lang="en-US" sz="25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110" name="Picture 4" descr="C:\Users\Eric\Workspaces\ANSYS\file_report\images\image17.png"/>
          <p:cNvPicPr>
            <a:picLocks noChangeAspect="1" noChangeArrowheads="1"/>
          </p:cNvPicPr>
          <p:nvPr/>
        </p:nvPicPr>
        <p:blipFill>
          <a:blip r:embed="rId40"/>
          <a:srcRect t="1826" r="2740" b="17809"/>
          <a:stretch>
            <a:fillRect/>
          </a:stretch>
        </p:blipFill>
        <p:spPr bwMode="auto">
          <a:xfrm>
            <a:off x="26136600" y="27236737"/>
            <a:ext cx="3757613" cy="2328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6" name="TextBox 5"/>
          <p:cNvSpPr txBox="1">
            <a:spLocks noChangeArrowheads="1"/>
          </p:cNvSpPr>
          <p:nvPr/>
        </p:nvSpPr>
        <p:spPr bwMode="auto">
          <a:xfrm>
            <a:off x="26060400" y="27257514"/>
            <a:ext cx="312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Displacement (magnitude) contours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28498800" y="29946600"/>
            <a:ext cx="9144000" cy="822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7"/>
          <p:cNvSpPr txBox="1">
            <a:spLocks noChangeArrowheads="1"/>
          </p:cNvSpPr>
          <p:nvPr/>
        </p:nvSpPr>
        <p:spPr bwMode="auto">
          <a:xfrm>
            <a:off x="30975300" y="35994976"/>
            <a:ext cx="441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Von </a:t>
            </a:r>
            <a:r>
              <a:rPr lang="en-US" sz="2400" dirty="0" err="1">
                <a:solidFill>
                  <a:schemeClr val="bg1"/>
                </a:solidFill>
                <a:latin typeface="Calibri" pitchFamily="34" charset="0"/>
              </a:rPr>
              <a:t>Mises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Stress Contours</a:t>
            </a:r>
          </a:p>
        </p:txBody>
      </p:sp>
      <p:grpSp>
        <p:nvGrpSpPr>
          <p:cNvPr id="132" name="Group 8"/>
          <p:cNvGrpSpPr>
            <a:grpSpLocks/>
          </p:cNvGrpSpPr>
          <p:nvPr/>
        </p:nvGrpSpPr>
        <p:grpSpPr bwMode="auto">
          <a:xfrm>
            <a:off x="29222700" y="36380738"/>
            <a:ext cx="7924800" cy="1414462"/>
            <a:chOff x="838200" y="1023938"/>
            <a:chExt cx="7924800" cy="1414462"/>
          </a:xfrm>
        </p:grpSpPr>
        <p:pic>
          <p:nvPicPr>
            <p:cNvPr id="133" name="Picture 2" descr="C:\Users\Eric\Workspaces\ANSYS\NewGeom\Curved\Images\image45.png"/>
            <p:cNvPicPr>
              <a:picLocks noChangeAspect="1" noChangeArrowheads="1"/>
            </p:cNvPicPr>
            <p:nvPr/>
          </p:nvPicPr>
          <p:blipFill>
            <a:blip r:embed="rId41"/>
            <a:srcRect t="3997" b="70747"/>
            <a:stretch>
              <a:fillRect/>
            </a:stretch>
          </p:blipFill>
          <p:spPr bwMode="auto">
            <a:xfrm>
              <a:off x="838200" y="1023938"/>
              <a:ext cx="7467600" cy="141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" name="Picture 2" descr="C:\Users\Eric\Workspaces\ANSYS\NewGeom\Curved\Images\image45.png"/>
            <p:cNvPicPr>
              <a:picLocks noChangeAspect="1" noChangeArrowheads="1"/>
            </p:cNvPicPr>
            <p:nvPr/>
          </p:nvPicPr>
          <p:blipFill>
            <a:blip r:embed="rId41"/>
            <a:srcRect l="7143" t="43536" r="8163" b="44218"/>
            <a:stretch>
              <a:fillRect/>
            </a:stretch>
          </p:blipFill>
          <p:spPr bwMode="auto">
            <a:xfrm>
              <a:off x="2362200" y="1066800"/>
              <a:ext cx="6324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2" descr="C:\Users\Eric\Workspaces\ANSYS\NewGeom\Curved\Images\image45.png"/>
            <p:cNvPicPr>
              <a:picLocks noChangeAspect="1" noChangeArrowheads="1"/>
            </p:cNvPicPr>
            <p:nvPr/>
          </p:nvPicPr>
          <p:blipFill>
            <a:blip r:embed="rId41"/>
            <a:srcRect l="9184" t="89116" r="4082" b="2721"/>
            <a:stretch>
              <a:fillRect/>
            </a:stretch>
          </p:blipFill>
          <p:spPr bwMode="auto">
            <a:xfrm>
              <a:off x="2286000" y="1905000"/>
              <a:ext cx="6477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7" name="Picture 2" descr="C:\Users\Eric\Workspaces\ANSYS\NewGeom\Curved\Images\image40.png"/>
          <p:cNvPicPr>
            <a:picLocks noChangeAspect="1" noChangeArrowheads="1"/>
          </p:cNvPicPr>
          <p:nvPr/>
        </p:nvPicPr>
        <p:blipFill>
          <a:blip r:embed="rId42"/>
          <a:srcRect l="1634" t="19601" r="3630" b="15063"/>
          <a:stretch>
            <a:fillRect/>
          </a:stretch>
        </p:blipFill>
        <p:spPr bwMode="auto">
          <a:xfrm>
            <a:off x="32918400" y="30937200"/>
            <a:ext cx="4627563" cy="2393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6" name="TextBox 3"/>
          <p:cNvSpPr txBox="1">
            <a:spLocks noChangeArrowheads="1"/>
          </p:cNvSpPr>
          <p:nvPr/>
        </p:nvSpPr>
        <p:spPr bwMode="auto">
          <a:xfrm>
            <a:off x="28575000" y="30879395"/>
            <a:ext cx="9296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A more conservative approach is to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use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a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nonlinear buckling analysis.</a:t>
            </a:r>
          </a:p>
          <a:p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In this case, the temperature load is 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increased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until the solution begins to 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diverge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. </a:t>
            </a:r>
          </a:p>
          <a:p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Then, an ANSYS nonlinear stabilization </a:t>
            </a:r>
            <a:endParaRPr lang="en-U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option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adds an artificial damper to maintain a stable state.</a:t>
            </a:r>
          </a:p>
          <a:p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The damping coefficients are tracked and are used to make corrections to the results.</a:t>
            </a:r>
          </a:p>
        </p:txBody>
      </p:sp>
      <p:sp>
        <p:nvSpPr>
          <p:cNvPr id="138" name="TextBox 6"/>
          <p:cNvSpPr txBox="1">
            <a:spLocks noChangeArrowheads="1"/>
          </p:cNvSpPr>
          <p:nvPr/>
        </p:nvSpPr>
        <p:spPr bwMode="auto">
          <a:xfrm>
            <a:off x="34366200" y="31013400"/>
            <a:ext cx="312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Displacement (magnitude) contours</a:t>
            </a:r>
          </a:p>
        </p:txBody>
      </p:sp>
      <p:sp>
        <p:nvSpPr>
          <p:cNvPr id="139" name="TextBox 1"/>
          <p:cNvSpPr txBox="1">
            <a:spLocks noChangeArrowheads="1"/>
          </p:cNvSpPr>
          <p:nvPr/>
        </p:nvSpPr>
        <p:spPr bwMode="auto">
          <a:xfrm>
            <a:off x="28575000" y="30175200"/>
            <a:ext cx="61722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100" u="sng" dirty="0" smtClean="0">
                <a:solidFill>
                  <a:schemeClr val="bg1"/>
                </a:solidFill>
                <a:latin typeface="Calibri" pitchFamily="34" charset="0"/>
              </a:rPr>
              <a:t>D. Non-Linear Buckling Analysis</a:t>
            </a:r>
            <a:endParaRPr lang="en-US" sz="3100" u="sng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6" name="TextBox 2"/>
          <p:cNvSpPr txBox="1">
            <a:spLocks noChangeArrowheads="1"/>
          </p:cNvSpPr>
          <p:nvPr/>
        </p:nvSpPr>
        <p:spPr bwMode="auto">
          <a:xfrm>
            <a:off x="30937200" y="34290000"/>
            <a:ext cx="441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Plastic Strain Contours</a:t>
            </a:r>
          </a:p>
        </p:txBody>
      </p:sp>
      <p:grpSp>
        <p:nvGrpSpPr>
          <p:cNvPr id="127" name="Group 6"/>
          <p:cNvGrpSpPr>
            <a:grpSpLocks/>
          </p:cNvGrpSpPr>
          <p:nvPr/>
        </p:nvGrpSpPr>
        <p:grpSpPr bwMode="auto">
          <a:xfrm>
            <a:off x="29070300" y="34699576"/>
            <a:ext cx="8153400" cy="1415143"/>
            <a:chOff x="838200" y="1066800"/>
            <a:chExt cx="8153400" cy="1415143"/>
          </a:xfrm>
        </p:grpSpPr>
        <p:pic>
          <p:nvPicPr>
            <p:cNvPr id="128" name="Picture 2" descr="C:\Users\Eric\Workspaces\ANSYS\NewGeom\Curved\Images\image44.png"/>
            <p:cNvPicPr>
              <a:picLocks noChangeAspect="1" noChangeArrowheads="1"/>
            </p:cNvPicPr>
            <p:nvPr/>
          </p:nvPicPr>
          <p:blipFill>
            <a:blip r:embed="rId43"/>
            <a:srcRect t="4762" b="70749"/>
            <a:stretch>
              <a:fillRect/>
            </a:stretch>
          </p:blipFill>
          <p:spPr bwMode="auto">
            <a:xfrm>
              <a:off x="838200" y="1066800"/>
              <a:ext cx="746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" name="Picture 2" descr="C:\Users\Eric\Workspaces\ANSYS\NewGeom\Curved\Images\image44.png"/>
            <p:cNvPicPr>
              <a:picLocks noChangeAspect="1" noChangeArrowheads="1"/>
            </p:cNvPicPr>
            <p:nvPr/>
          </p:nvPicPr>
          <p:blipFill>
            <a:blip r:embed="rId43"/>
            <a:srcRect l="6122" t="42857" r="7143" b="40816"/>
            <a:stretch>
              <a:fillRect/>
            </a:stretch>
          </p:blipFill>
          <p:spPr bwMode="auto">
            <a:xfrm>
              <a:off x="2514600" y="1066800"/>
              <a:ext cx="64770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0" name="Picture 2" descr="C:\Users\Eric\Workspaces\ANSYS\NewGeom\Curved\Images\image44.png"/>
            <p:cNvPicPr>
              <a:picLocks noChangeAspect="1" noChangeArrowheads="1"/>
            </p:cNvPicPr>
            <p:nvPr/>
          </p:nvPicPr>
          <p:blipFill>
            <a:blip r:embed="rId43"/>
            <a:srcRect l="9184" t="89018" r="5103" b="2042"/>
            <a:stretch>
              <a:fillRect/>
            </a:stretch>
          </p:blipFill>
          <p:spPr bwMode="auto">
            <a:xfrm>
              <a:off x="2514600" y="1981200"/>
              <a:ext cx="6400800" cy="500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2" name="Rectangle 191"/>
          <p:cNvSpPr/>
          <p:nvPr/>
        </p:nvSpPr>
        <p:spPr>
          <a:xfrm>
            <a:off x="762000" y="45491400"/>
            <a:ext cx="17754600" cy="52578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"/>
          <p:cNvSpPr txBox="1">
            <a:spLocks noChangeArrowheads="1"/>
          </p:cNvSpPr>
          <p:nvPr/>
        </p:nvSpPr>
        <p:spPr bwMode="auto">
          <a:xfrm>
            <a:off x="914400" y="45516225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 dirty="0">
                <a:solidFill>
                  <a:schemeClr val="bg1"/>
                </a:solidFill>
                <a:latin typeface="Calibri" pitchFamily="34" charset="0"/>
              </a:rPr>
              <a:t>Displacement Contours</a:t>
            </a:r>
          </a:p>
        </p:txBody>
      </p:sp>
      <p:pic>
        <p:nvPicPr>
          <p:cNvPr id="183" name="Picture 1" descr="C:\Documents and Settings\Shahram\Desktop\Hibachi Foil 4-1-2008\3 - Rounded rib - No Thermal - Assembly\hibachi - 10mm - no therm - assemb - disp 3.tif"/>
          <p:cNvPicPr>
            <a:picLocks noChangeAspect="1" noChangeArrowheads="1"/>
          </p:cNvPicPr>
          <p:nvPr/>
        </p:nvPicPr>
        <p:blipFill>
          <a:blip r:embed="rId44"/>
          <a:stretch>
            <a:fillRect/>
          </a:stretch>
        </p:blipFill>
        <p:spPr bwMode="auto">
          <a:xfrm>
            <a:off x="990744" y="46015436"/>
            <a:ext cx="5410056" cy="46191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5" name="TextBox 2"/>
          <p:cNvSpPr txBox="1">
            <a:spLocks noChangeArrowheads="1"/>
          </p:cNvSpPr>
          <p:nvPr/>
        </p:nvSpPr>
        <p:spPr bwMode="auto">
          <a:xfrm>
            <a:off x="3886200" y="47803475"/>
            <a:ext cx="2438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Factor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100 smaller from flat model</a:t>
            </a:r>
          </a:p>
          <a:p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Factor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70 smaller from flat with </a:t>
            </a: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</a:rPr>
              <a:t>curved </a:t>
            </a:r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ribs</a:t>
            </a:r>
          </a:p>
          <a:p>
            <a:endParaRPr lang="en-US" sz="1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6" name="TextBox 11"/>
          <p:cNvSpPr txBox="1">
            <a:spLocks noChangeArrowheads="1"/>
          </p:cNvSpPr>
          <p:nvPr/>
        </p:nvSpPr>
        <p:spPr bwMode="auto">
          <a:xfrm>
            <a:off x="838200" y="49149000"/>
            <a:ext cx="27432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Calibri" pitchFamily="34" charset="0"/>
              </a:rPr>
              <a:t>Foil slides on </a:t>
            </a:r>
            <a:endParaRPr lang="en-US" sz="21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Calibri" pitchFamily="34" charset="0"/>
              </a:rPr>
              <a:t>curved </a:t>
            </a:r>
            <a:r>
              <a:rPr lang="en-US" sz="2100" dirty="0">
                <a:solidFill>
                  <a:schemeClr val="bg1"/>
                </a:solidFill>
                <a:latin typeface="Calibri" pitchFamily="34" charset="0"/>
              </a:rPr>
              <a:t>structure</a:t>
            </a:r>
          </a:p>
          <a:p>
            <a:r>
              <a:rPr lang="en-US" sz="2100" dirty="0">
                <a:solidFill>
                  <a:schemeClr val="bg1"/>
                </a:solidFill>
                <a:latin typeface="Calibri" pitchFamily="34" charset="0"/>
              </a:rPr>
              <a:t>(graphical artifact </a:t>
            </a:r>
            <a:endParaRPr lang="en-US" sz="21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Calibri" pitchFamily="34" charset="0"/>
              </a:rPr>
              <a:t>of </a:t>
            </a:r>
            <a:r>
              <a:rPr lang="en-US" sz="2100" dirty="0">
                <a:solidFill>
                  <a:schemeClr val="bg1"/>
                </a:solidFill>
                <a:latin typeface="Calibri" pitchFamily="34" charset="0"/>
              </a:rPr>
              <a:t>thin shell </a:t>
            </a:r>
            <a:r>
              <a:rPr lang="en-US" sz="2100" dirty="0" smtClean="0">
                <a:solidFill>
                  <a:schemeClr val="bg1"/>
                </a:solidFill>
                <a:latin typeface="Calibri" pitchFamily="34" charset="0"/>
              </a:rPr>
              <a:t>elements</a:t>
            </a:r>
            <a:r>
              <a:rPr lang="en-US" sz="2100" dirty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endParaRPr lang="en-US" sz="21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87" name="Straight Arrow Connector 186"/>
          <p:cNvCxnSpPr/>
          <p:nvPr/>
        </p:nvCxnSpPr>
        <p:spPr>
          <a:xfrm rot="5400000" flipH="1" flipV="1">
            <a:off x="723900" y="48044100"/>
            <a:ext cx="1600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6"/>
          <p:cNvSpPr>
            <a:spLocks noChangeArrowheads="1"/>
          </p:cNvSpPr>
          <p:nvPr/>
        </p:nvSpPr>
        <p:spPr bwMode="auto">
          <a:xfrm>
            <a:off x="2438400" y="46034742"/>
            <a:ext cx="3657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The shape of these rounded supports and rounded foil </a:t>
            </a:r>
            <a:r>
              <a:rPr lang="en-US" sz="2200" i="1" dirty="0">
                <a:solidFill>
                  <a:schemeClr val="bg1"/>
                </a:solidFill>
                <a:latin typeface="Calibri" pitchFamily="34" charset="0"/>
              </a:rPr>
              <a:t>ease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 the transition to the foil’s equilibrium state resulting in small 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deformations 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 30 </a:t>
            </a:r>
            <a:r>
              <a:rPr lang="en-US" sz="2200" b="1" dirty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m </a:t>
            </a:r>
          </a:p>
          <a:p>
            <a:endParaRPr lang="en-US" sz="2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4" name="Picture 2" descr="C:\Documents and Settings\Shahram\Desktop\Hibachi Foil 4-1-2008\3 - Rounded rib - No Thermal - Assembly\hibachi - 10mm - no therm - assemb - stress 3.tif"/>
          <p:cNvPicPr>
            <a:picLocks noChangeAspect="1" noChangeArrowheads="1"/>
          </p:cNvPicPr>
          <p:nvPr/>
        </p:nvPicPr>
        <p:blipFill>
          <a:blip r:embed="rId45"/>
          <a:stretch>
            <a:fillRect/>
          </a:stretch>
        </p:blipFill>
        <p:spPr bwMode="auto">
          <a:xfrm>
            <a:off x="7325870" y="46329600"/>
            <a:ext cx="486613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" name="TextBox 1"/>
          <p:cNvSpPr txBox="1">
            <a:spLocks noChangeArrowheads="1"/>
          </p:cNvSpPr>
          <p:nvPr/>
        </p:nvSpPr>
        <p:spPr bwMode="auto">
          <a:xfrm>
            <a:off x="7239000" y="45491400"/>
            <a:ext cx="3429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u="sng" dirty="0">
                <a:solidFill>
                  <a:schemeClr val="bg1"/>
                </a:solidFill>
                <a:latin typeface="Calibri" pitchFamily="34" charset="0"/>
              </a:rPr>
              <a:t>Stress Contours</a:t>
            </a:r>
          </a:p>
        </p:txBody>
      </p:sp>
      <p:sp>
        <p:nvSpPr>
          <p:cNvPr id="197" name="TextBox 11"/>
          <p:cNvSpPr txBox="1">
            <a:spLocks noChangeArrowheads="1"/>
          </p:cNvSpPr>
          <p:nvPr/>
        </p:nvSpPr>
        <p:spPr bwMode="auto">
          <a:xfrm>
            <a:off x="6858000" y="48996600"/>
            <a:ext cx="3429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Foil slides on </a:t>
            </a:r>
            <a:endParaRPr lang="en-US" sz="2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curved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structure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(graphical artifact </a:t>
            </a:r>
            <a:endParaRPr lang="en-US" sz="2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of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thin shell </a:t>
            </a:r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elements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endParaRPr lang="en-US" sz="22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98" name="Straight Arrow Connector 197"/>
          <p:cNvCxnSpPr/>
          <p:nvPr/>
        </p:nvCxnSpPr>
        <p:spPr>
          <a:xfrm rot="5400000" flipH="1" flipV="1">
            <a:off x="7086600" y="482346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6"/>
          <p:cNvSpPr>
            <a:spLocks noChangeArrowheads="1"/>
          </p:cNvSpPr>
          <p:nvPr/>
        </p:nvSpPr>
        <p:spPr bwMode="auto">
          <a:xfrm>
            <a:off x="8534400" y="46253400"/>
            <a:ext cx="3352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Max. 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stress 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 170 </a:t>
            </a:r>
            <a:r>
              <a:rPr lang="en-US" sz="2200" b="1" dirty="0" err="1">
                <a:solidFill>
                  <a:schemeClr val="bg1"/>
                </a:solidFill>
                <a:latin typeface="Calibri" pitchFamily="34" charset="0"/>
              </a:rPr>
              <a:t>MPa</a:t>
            </a:r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along the </a:t>
            </a:r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edge Foil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stress fairly uniform</a:t>
            </a:r>
          </a:p>
        </p:txBody>
      </p:sp>
      <p:sp>
        <p:nvSpPr>
          <p:cNvPr id="200" name="TextBox 9"/>
          <p:cNvSpPr txBox="1">
            <a:spLocks noChangeArrowheads="1"/>
          </p:cNvSpPr>
          <p:nvPr/>
        </p:nvSpPr>
        <p:spPr bwMode="auto">
          <a:xfrm>
            <a:off x="9296400" y="475488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With this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geometry,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and only pressure applied, the foil deforms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elastically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202" name="Picture 2" descr="C:\Documents and Settings\Shahram\Desktop\Hibachi Foil 4-1-2008\3 - Rounded rib - No Thermal - Assembly\hibachi - 10mm - no therm - assemb - strain.tif"/>
          <p:cNvPicPr>
            <a:picLocks noChangeAspect="1" noChangeArrowheads="1"/>
          </p:cNvPicPr>
          <p:nvPr/>
        </p:nvPicPr>
        <p:blipFill>
          <a:blip r:embed="rId46"/>
          <a:stretch>
            <a:fillRect/>
          </a:stretch>
        </p:blipFill>
        <p:spPr bwMode="auto">
          <a:xfrm>
            <a:off x="13182600" y="46421910"/>
            <a:ext cx="4971330" cy="417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" name="TextBox 11"/>
          <p:cNvSpPr txBox="1">
            <a:spLocks noChangeArrowheads="1"/>
          </p:cNvSpPr>
          <p:nvPr/>
        </p:nvSpPr>
        <p:spPr bwMode="auto">
          <a:xfrm>
            <a:off x="12877800" y="49116496"/>
            <a:ext cx="3429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Foil slides on </a:t>
            </a:r>
            <a:endParaRPr lang="en-US" sz="2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curved structure 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(graphical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artifact </a:t>
            </a:r>
            <a:endParaRPr lang="en-US" sz="22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of 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thin shell </a:t>
            </a:r>
            <a:r>
              <a:rPr lang="en-US" sz="2200" dirty="0" smtClean="0">
                <a:solidFill>
                  <a:schemeClr val="bg1"/>
                </a:solidFill>
                <a:latin typeface="Calibri" pitchFamily="34" charset="0"/>
              </a:rPr>
              <a:t>elements</a:t>
            </a:r>
            <a:r>
              <a:rPr lang="en-US" sz="2200" dirty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endParaRPr lang="en-US" sz="22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05" name="Straight Arrow Connector 204"/>
          <p:cNvCxnSpPr/>
          <p:nvPr/>
        </p:nvCxnSpPr>
        <p:spPr>
          <a:xfrm rot="5400000" flipH="1" flipV="1">
            <a:off x="12877801" y="48158400"/>
            <a:ext cx="1524000" cy="3048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angle 16"/>
          <p:cNvSpPr>
            <a:spLocks noChangeArrowheads="1"/>
          </p:cNvSpPr>
          <p:nvPr/>
        </p:nvSpPr>
        <p:spPr bwMode="auto">
          <a:xfrm>
            <a:off x="14478001" y="46253400"/>
            <a:ext cx="266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Max Plastic Strain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0.0005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along the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edge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8915400" y="40690800"/>
            <a:ext cx="6934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latin typeface="Calibri" pitchFamily="34" charset="0"/>
              </a:rPr>
              <a:t>This is done to attempt to further alleviate the rotations of the foil about the long edges.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210" name="Rectangle 2"/>
          <p:cNvSpPr txBox="1">
            <a:spLocks noChangeArrowheads="1"/>
          </p:cNvSpPr>
          <p:nvPr/>
        </p:nvSpPr>
        <p:spPr>
          <a:xfrm>
            <a:off x="12553950" y="44958000"/>
            <a:ext cx="3371850" cy="457200"/>
          </a:xfrm>
          <a:prstGeom prst="rect">
            <a:avLst/>
          </a:prstGeo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latin typeface="+mj-lt"/>
                <a:ea typeface="+mj-ea"/>
                <a:cs typeface="+mj-cs"/>
              </a:rPr>
              <a:t>J Parish, CTI Inc. 2008</a:t>
            </a:r>
          </a:p>
        </p:txBody>
      </p:sp>
      <p:pic>
        <p:nvPicPr>
          <p:cNvPr id="212" name="Picture 211" descr="untitled1-1.PNG"/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6032871" y="45720000"/>
            <a:ext cx="825129" cy="3505200"/>
          </a:xfrm>
          <a:prstGeom prst="rect">
            <a:avLst/>
          </a:prstGeom>
        </p:spPr>
      </p:pic>
      <p:pic>
        <p:nvPicPr>
          <p:cNvPr id="213" name="Picture 212" descr="untitled2-1.PNG"/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11963400" y="45643800"/>
            <a:ext cx="714944" cy="3581400"/>
          </a:xfrm>
          <a:prstGeom prst="rect">
            <a:avLst/>
          </a:prstGeom>
        </p:spPr>
      </p:pic>
      <p:sp>
        <p:nvSpPr>
          <p:cNvPr id="214" name="TextBox 213"/>
          <p:cNvSpPr txBox="1"/>
          <p:nvPr/>
        </p:nvSpPr>
        <p:spPr>
          <a:xfrm>
            <a:off x="15316200" y="47320200"/>
            <a:ext cx="21336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Factor of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 80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less from flat foil,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  40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curved foil and flat foil with curved structure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215" name="TextBox 1"/>
          <p:cNvSpPr txBox="1">
            <a:spLocks noChangeArrowheads="1"/>
          </p:cNvSpPr>
          <p:nvPr/>
        </p:nvSpPr>
        <p:spPr bwMode="auto">
          <a:xfrm>
            <a:off x="12954000" y="45491400"/>
            <a:ext cx="3429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Calibri" pitchFamily="34" charset="0"/>
              </a:rPr>
              <a:t>Strain </a:t>
            </a:r>
            <a:r>
              <a:rPr lang="en-US" sz="3200" u="sng" dirty="0">
                <a:solidFill>
                  <a:schemeClr val="bg1"/>
                </a:solidFill>
                <a:latin typeface="Calibri" pitchFamily="34" charset="0"/>
              </a:rPr>
              <a:t>Contours</a:t>
            </a:r>
          </a:p>
        </p:txBody>
      </p:sp>
      <p:pic>
        <p:nvPicPr>
          <p:cNvPr id="216" name="Picture 215" descr="untitled3-1.PNG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17602200" y="45643800"/>
            <a:ext cx="735165" cy="3581400"/>
          </a:xfrm>
          <a:prstGeom prst="rect">
            <a:avLst/>
          </a:prstGeom>
        </p:spPr>
      </p:pic>
      <p:sp>
        <p:nvSpPr>
          <p:cNvPr id="219" name="Rectangle 218"/>
          <p:cNvSpPr/>
          <p:nvPr/>
        </p:nvSpPr>
        <p:spPr>
          <a:xfrm>
            <a:off x="18669000" y="45491400"/>
            <a:ext cx="5867400" cy="5257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1" name="Picture 2"/>
          <p:cNvPicPr>
            <a:picLocks noChangeAspect="1" noChangeArrowheads="1"/>
          </p:cNvPicPr>
          <p:nvPr/>
        </p:nvPicPr>
        <p:blipFill>
          <a:blip r:embed="rId50"/>
          <a:stretch>
            <a:fillRect/>
          </a:stretch>
        </p:blipFill>
        <p:spPr bwMode="auto">
          <a:xfrm>
            <a:off x="20116800" y="46359224"/>
            <a:ext cx="4243848" cy="428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" name="TextBox 217"/>
          <p:cNvSpPr txBox="1"/>
          <p:nvPr/>
        </p:nvSpPr>
        <p:spPr>
          <a:xfrm>
            <a:off x="18745200" y="45537328"/>
            <a:ext cx="54102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Calibri" pitchFamily="34" charset="0"/>
              </a:rPr>
              <a:t>Residual Stress: Unload </a:t>
            </a:r>
          </a:p>
          <a:p>
            <a:r>
              <a:rPr lang="en-US" sz="3200" u="sng" dirty="0" smtClean="0">
                <a:solidFill>
                  <a:schemeClr val="bg1"/>
                </a:solidFill>
                <a:latin typeface="Calibri" pitchFamily="34" charset="0"/>
              </a:rPr>
              <a:t>from 26.6 psi </a:t>
            </a:r>
          </a:p>
          <a:p>
            <a:r>
              <a:rPr lang="en-US" sz="3200" u="sng" dirty="0" smtClean="0">
                <a:solidFill>
                  <a:schemeClr val="bg1"/>
                </a:solidFill>
                <a:latin typeface="Calibri" pitchFamily="34" charset="0"/>
              </a:rPr>
              <a:t>to 0 psi</a:t>
            </a:r>
          </a:p>
          <a:p>
            <a:endParaRPr lang="en-US" sz="3100" dirty="0" smtClean="0">
              <a:solidFill>
                <a:schemeClr val="bg1"/>
              </a:solidFill>
            </a:endParaRPr>
          </a:p>
        </p:txBody>
      </p:sp>
      <p:sp>
        <p:nvSpPr>
          <p:cNvPr id="220" name="Rectangle 16"/>
          <p:cNvSpPr>
            <a:spLocks noChangeArrowheads="1"/>
          </p:cNvSpPr>
          <p:nvPr/>
        </p:nvSpPr>
        <p:spPr bwMode="auto">
          <a:xfrm>
            <a:off x="18821400" y="48387000"/>
            <a:ext cx="2743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Residual stress levels are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low:  0.065 </a:t>
            </a:r>
            <a:r>
              <a:rPr lang="en-US" sz="2400" dirty="0" err="1">
                <a:solidFill>
                  <a:schemeClr val="bg1"/>
                </a:solidFill>
                <a:latin typeface="Calibri" pitchFamily="34" charset="0"/>
              </a:rPr>
              <a:t>MPa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(pressure only)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21" name="Picture 220" descr="untitled.PNG"/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23345775" y="45567600"/>
            <a:ext cx="1038225" cy="3593856"/>
          </a:xfrm>
          <a:prstGeom prst="rect">
            <a:avLst/>
          </a:prstGeom>
        </p:spPr>
      </p:pic>
      <p:sp>
        <p:nvSpPr>
          <p:cNvPr id="222" name="Rectangle 221"/>
          <p:cNvSpPr/>
          <p:nvPr/>
        </p:nvSpPr>
        <p:spPr>
          <a:xfrm>
            <a:off x="762000" y="45034200"/>
            <a:ext cx="46482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777240" y="45415200"/>
            <a:ext cx="4608576" cy="152400"/>
          </a:xfrm>
          <a:prstGeom prst="rect">
            <a:avLst/>
          </a:prstGeom>
          <a:ln w="762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TextBox 5"/>
          <p:cNvSpPr txBox="1">
            <a:spLocks noChangeArrowheads="1"/>
          </p:cNvSpPr>
          <p:nvPr/>
        </p:nvSpPr>
        <p:spPr bwMode="auto">
          <a:xfrm>
            <a:off x="838200" y="44982825"/>
            <a:ext cx="449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At max. pressure: 26.6 </a:t>
            </a:r>
            <a:r>
              <a:rPr lang="en-US" sz="3200" dirty="0" smtClean="0">
                <a:solidFill>
                  <a:schemeClr val="bg1"/>
                </a:solidFill>
                <a:latin typeface="Calibri" pitchFamily="34" charset="0"/>
              </a:rPr>
              <a:t>psi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9753600" y="28488144"/>
            <a:ext cx="2514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Calibri" pitchFamily="34" charset="0"/>
              </a:rPr>
              <a:t>5 Cycles at 400 </a:t>
            </a:r>
            <a:r>
              <a:rPr lang="en-US" sz="2400" u="sng" baseline="30000" dirty="0" err="1" smtClean="0">
                <a:latin typeface="Calibri" pitchFamily="34" charset="0"/>
              </a:rPr>
              <a:t>o</a:t>
            </a:r>
            <a:r>
              <a:rPr lang="en-US" sz="2400" u="sng" dirty="0" err="1" smtClean="0">
                <a:latin typeface="Calibri" pitchFamily="34" charset="0"/>
              </a:rPr>
              <a:t>C</a:t>
            </a:r>
            <a:r>
              <a:rPr lang="en-US" sz="2400" u="sng" dirty="0" smtClean="0">
                <a:latin typeface="Calibri" pitchFamily="34" charset="0"/>
              </a:rPr>
              <a:t>: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Stress ~ 340 </a:t>
            </a:r>
            <a:r>
              <a:rPr lang="en-US" sz="2400" dirty="0" err="1" smtClean="0">
                <a:latin typeface="Calibri" pitchFamily="34" charset="0"/>
              </a:rPr>
              <a:t>MPa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Strain ~ 3.9 %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dirty="0" smtClean="0">
                <a:latin typeface="Calibri" pitchFamily="34" charset="0"/>
              </a:rPr>
              <a:t>(max along rib edges)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2344400" y="30937200"/>
            <a:ext cx="21336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" u="sng" dirty="0" smtClean="0"/>
              <a:t>Stress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7315200" y="30901213"/>
            <a:ext cx="20574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" u="sng" dirty="0" smtClean="0"/>
              <a:t>Strain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838200" y="8799284"/>
            <a:ext cx="8077200" cy="727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 support of the High Average Power Laser (HAPL) project the Electra Laser, a </a:t>
            </a:r>
            <a:r>
              <a:rPr lang="en-US" sz="2400" dirty="0" err="1" smtClean="0">
                <a:solidFill>
                  <a:schemeClr val="bg1"/>
                </a:solidFill>
              </a:rPr>
              <a:t>KrF</a:t>
            </a:r>
            <a:r>
              <a:rPr lang="en-US" sz="2400" dirty="0" smtClean="0">
                <a:solidFill>
                  <a:schemeClr val="bg1"/>
                </a:solidFill>
              </a:rPr>
              <a:t> Gas Laser system is being developed at NRL. </a:t>
            </a:r>
          </a:p>
          <a:p>
            <a:pPr>
              <a:defRPr/>
            </a:pPr>
            <a:endParaRPr lang="en-US" sz="1100" dirty="0" smtClean="0">
              <a:solidFill>
                <a:schemeClr val="bg1"/>
              </a:solidFill>
            </a:endParaRP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Laser uses high voltage (500-800 </a:t>
            </a:r>
            <a:r>
              <a:rPr lang="en-US" sz="2400" dirty="0" err="1" smtClean="0">
                <a:solidFill>
                  <a:schemeClr val="bg1"/>
                </a:solidFill>
              </a:rPr>
              <a:t>keV</a:t>
            </a:r>
            <a:r>
              <a:rPr lang="en-US" sz="2400" dirty="0" smtClean="0">
                <a:solidFill>
                  <a:schemeClr val="bg1"/>
                </a:solidFill>
              </a:rPr>
              <a:t>), high current (100-500 kA), short pulse (100-600 ns) electron beam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Electron beam pumps 0.14 </a:t>
            </a:r>
            <a:r>
              <a:rPr lang="en-US" sz="2400" dirty="0" err="1" smtClean="0">
                <a:solidFill>
                  <a:schemeClr val="bg1"/>
                </a:solidFill>
              </a:rPr>
              <a:t>MPa</a:t>
            </a:r>
            <a:r>
              <a:rPr lang="en-US" sz="2400" dirty="0" smtClean="0">
                <a:solidFill>
                  <a:schemeClr val="bg1"/>
                </a:solidFill>
              </a:rPr>
              <a:t> pressurized </a:t>
            </a:r>
            <a:r>
              <a:rPr lang="en-US" sz="2400" dirty="0" err="1" smtClean="0">
                <a:solidFill>
                  <a:schemeClr val="bg1"/>
                </a:solidFill>
              </a:rPr>
              <a:t>KrF</a:t>
            </a:r>
            <a:r>
              <a:rPr lang="en-US" sz="2400" dirty="0" smtClean="0">
                <a:solidFill>
                  <a:schemeClr val="bg1"/>
                </a:solidFill>
              </a:rPr>
              <a:t> gas cell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Gas cell is separated from the vacuum region by a 25 </a:t>
            </a:r>
            <a:r>
              <a:rPr lang="el-GR" sz="2400" dirty="0" smtClean="0">
                <a:solidFill>
                  <a:schemeClr val="bg1"/>
                </a:solidFill>
                <a:cs typeface="Times New Roman" pitchFamily="18" charset="0"/>
              </a:rPr>
              <a:t>μ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m-thick stainless steel (SUS304) foil, the Hibachi Foil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Foil operates between 180 °C and 450 °C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Typical foil dimensions are about 0.3 m x 1.0 m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Laser pulses at up to 5 Hz, subjecting foil to repetitive thermal and mechanical stresses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Foil experimentally lasts 1,000-20,000 shots before failure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Various design modifications are being considered to improve foil performance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In this study we report on the comparative thermo-mechanical analysis between different foil geometries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It is demonstrated that the scalloped design </a:t>
            </a:r>
          </a:p>
          <a:p>
            <a:pPr marL="225425" indent="-225425"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  reduces stresses to within yield limits of the </a:t>
            </a:r>
          </a:p>
          <a:p>
            <a:pPr marL="225425" indent="-225425"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   SUS304 material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Them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1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Theme Template</Template>
  <TotalTime>1620</TotalTime>
  <Words>1300</Words>
  <Application>Microsoft Office PowerPoint</Application>
  <PresentationFormat>Custom</PresentationFormat>
  <Paragraphs>224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Blue Theme Template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Aaron Aoyama</dc:creator>
  <cp:lastModifiedBy>Shahram</cp:lastModifiedBy>
  <cp:revision>76</cp:revision>
  <dcterms:created xsi:type="dcterms:W3CDTF">2008-09-17T16:44:59Z</dcterms:created>
  <dcterms:modified xsi:type="dcterms:W3CDTF">2008-10-27T15:51:19Z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TC300019171033</vt:lpwstr>
  </property>
</Properties>
</file>